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371" r:id="rId2"/>
    <p:sldId id="379" r:id="rId3"/>
    <p:sldId id="378" r:id="rId4"/>
    <p:sldId id="369" r:id="rId5"/>
    <p:sldId id="380" r:id="rId6"/>
    <p:sldId id="381" r:id="rId7"/>
    <p:sldId id="382" r:id="rId8"/>
    <p:sldId id="372" r:id="rId9"/>
    <p:sldId id="373" r:id="rId10"/>
    <p:sldId id="374" r:id="rId11"/>
    <p:sldId id="383" r:id="rId12"/>
    <p:sldId id="385" r:id="rId13"/>
    <p:sldId id="384" r:id="rId14"/>
    <p:sldId id="386" r:id="rId15"/>
    <p:sldId id="376" r:id="rId16"/>
    <p:sldId id="352" r:id="rId17"/>
    <p:sldId id="404" r:id="rId18"/>
    <p:sldId id="390" r:id="rId19"/>
    <p:sldId id="391" r:id="rId20"/>
    <p:sldId id="353" r:id="rId21"/>
    <p:sldId id="354" r:id="rId22"/>
    <p:sldId id="355" r:id="rId23"/>
    <p:sldId id="356" r:id="rId24"/>
    <p:sldId id="377" r:id="rId25"/>
    <p:sldId id="387" r:id="rId26"/>
    <p:sldId id="388" r:id="rId27"/>
    <p:sldId id="389" r:id="rId28"/>
    <p:sldId id="412" r:id="rId29"/>
    <p:sldId id="405" r:id="rId30"/>
    <p:sldId id="406" r:id="rId31"/>
    <p:sldId id="407" r:id="rId32"/>
    <p:sldId id="408" r:id="rId33"/>
    <p:sldId id="409" r:id="rId34"/>
    <p:sldId id="410" r:id="rId35"/>
    <p:sldId id="413" r:id="rId36"/>
    <p:sldId id="411" r:id="rId37"/>
    <p:sldId id="394" r:id="rId38"/>
    <p:sldId id="393" r:id="rId39"/>
    <p:sldId id="395" r:id="rId40"/>
    <p:sldId id="396" r:id="rId41"/>
    <p:sldId id="397" r:id="rId42"/>
    <p:sldId id="398" r:id="rId43"/>
    <p:sldId id="399" r:id="rId44"/>
    <p:sldId id="400" r:id="rId45"/>
    <p:sldId id="401" r:id="rId46"/>
    <p:sldId id="402" r:id="rId47"/>
    <p:sldId id="403" r:id="rId48"/>
  </p:sldIdLst>
  <p:sldSz cx="12192000" cy="6858000"/>
  <p:notesSz cx="6858000" cy="9144000"/>
  <p:custDataLst>
    <p:tags r:id="rId50"/>
  </p:custDataLst>
  <p:defaultTextStyle>
    <a:defPPr>
      <a:defRPr lang="en-US"/>
    </a:defPPr>
    <a:lvl1pPr algn="l" rtl="0" fontAlgn="base">
      <a:spcBef>
        <a:spcPct val="0"/>
      </a:spcBef>
      <a:spcAft>
        <a:spcPct val="0"/>
      </a:spcAft>
      <a:defRPr kern="1200">
        <a:solidFill>
          <a:schemeClr val="tx1"/>
        </a:solidFill>
        <a:latin typeface="Arial" charset="0"/>
        <a:ea typeface="Arial" charset="0"/>
        <a:cs typeface="Arial"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144" userDrawn="1">
          <p15:clr>
            <a:srgbClr val="A4A3A4"/>
          </p15:clr>
        </p15:guide>
        <p15:guide id="2" pos="29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3300"/>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11" autoAdjust="0"/>
    <p:restoredTop sz="74972"/>
  </p:normalViewPr>
  <p:slideViewPr>
    <p:cSldViewPr snapToGrid="0">
      <p:cViewPr>
        <p:scale>
          <a:sx n="106" d="100"/>
          <a:sy n="106" d="100"/>
        </p:scale>
        <p:origin x="1784" y="344"/>
      </p:cViewPr>
      <p:guideLst>
        <p:guide orient="horz" pos="2144"/>
        <p:guide pos="2988"/>
      </p:guideLst>
    </p:cSldViewPr>
  </p:slideViewPr>
  <p:notesTextViewPr>
    <p:cViewPr>
      <p:scale>
        <a:sx n="200" d="100"/>
        <a:sy n="2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ags" Target="tags/tag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eg>
</file>

<file path=ppt/media/image122.png>
</file>

<file path=ppt/media/image125.tiff>
</file>

<file path=ppt/media/image14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1229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1229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E5889181-6C49-0D4B-A95A-DAD14DD1EA3F}" type="slidenum">
              <a:rPr lang="en-US"/>
              <a:pPr>
                <a:defRPr/>
              </a:pPr>
              <a:t>‹#›</a:t>
            </a:fld>
            <a:endParaRPr lang="en-US"/>
          </a:p>
        </p:txBody>
      </p:sp>
    </p:spTree>
    <p:extLst>
      <p:ext uri="{BB962C8B-B14F-4D97-AF65-F5344CB8AC3E}">
        <p14:creationId xmlns:p14="http://schemas.microsoft.com/office/powerpoint/2010/main" val="19011580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Arial"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7C6EF23D-7B8F-144A-9BB5-9AE258926145}" type="slidenum">
              <a:rPr lang="en-US"/>
              <a:pPr/>
              <a:t>1</a:t>
            </a:fld>
            <a:endParaRPr lang="en-US"/>
          </a:p>
        </p:txBody>
      </p:sp>
      <p:sp>
        <p:nvSpPr>
          <p:cNvPr id="17411" name="Rectangle 2"/>
          <p:cNvSpPr>
            <a:spLocks noGrp="1" noRot="1" noChangeAspect="1" noChangeArrowheads="1" noTextEdit="1"/>
          </p:cNvSpPr>
          <p:nvPr>
            <p:ph type="sldImg"/>
          </p:nvPr>
        </p:nvSpPr>
        <p:spPr>
          <a:xfrm>
            <a:off x="381000" y="685800"/>
            <a:ext cx="6096000" cy="3429000"/>
          </a:xfrm>
          <a:ln/>
        </p:spPr>
      </p:sp>
      <p:sp>
        <p:nvSpPr>
          <p:cNvPr id="17412" name="Rectangle 3"/>
          <p:cNvSpPr>
            <a:spLocks noGrp="1" noChangeArrowheads="1"/>
          </p:cNvSpPr>
          <p:nvPr>
            <p:ph type="body" idx="1"/>
          </p:nvPr>
        </p:nvSpPr>
        <p:spPr>
          <a:noFill/>
          <a:ln/>
        </p:spPr>
        <p:txBody>
          <a:bodyPr/>
          <a:lstStyle/>
          <a:p>
            <a:pPr eaLnBrk="1" hangingPunct="1"/>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For vehicle with kinematics given by</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\dot{p}_n &amp;= V \</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vartheta</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\dot{p}_e &amp;= V \sin\</a:t>
            </a:r>
            <a:r>
              <a:rPr lang="en-US" sz="1200" kern="1200" dirty="0" err="1">
                <a:solidFill>
                  <a:schemeClr val="tx1"/>
                </a:solidFill>
                <a:latin typeface="Arial" charset="0"/>
                <a:ea typeface="Arial" charset="0"/>
                <a:cs typeface="Arial" charset="0"/>
              </a:rPr>
              <a:t>vartheta</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\dot{\</a:t>
            </a:r>
            <a:r>
              <a:rPr lang="en-US" sz="1200" kern="1200" dirty="0" err="1">
                <a:solidFill>
                  <a:schemeClr val="tx1"/>
                </a:solidFill>
                <a:latin typeface="Arial" charset="0"/>
                <a:ea typeface="Arial" charset="0"/>
                <a:cs typeface="Arial" charset="0"/>
              </a:rPr>
              <a:t>vartheta</a:t>
            </a:r>
            <a:r>
              <a:rPr lang="en-US" sz="1200" kern="1200" dirty="0">
                <a:solidFill>
                  <a:schemeClr val="tx1"/>
                </a:solidFill>
                <a:latin typeface="Arial" charset="0"/>
                <a:ea typeface="Arial" charset="0"/>
                <a:cs typeface="Arial" charset="0"/>
              </a:rPr>
              <a:t>} &amp;= u,</a:t>
            </a:r>
          </a:p>
          <a:p>
            <a:r>
              <a:rPr lang="en-US" sz="1200" kern="1200" dirty="0">
                <a:solidFill>
                  <a:schemeClr val="tx1"/>
                </a:solidFill>
                <a:latin typeface="Arial" charset="0"/>
                <a:ea typeface="Arial" charset="0"/>
                <a:cs typeface="Arial" charset="0"/>
              </a:rPr>
              <a:t>\end{align*}</a:t>
            </a:r>
          </a:p>
          <a:p>
            <a:r>
              <a:rPr lang="en-US" sz="1200" kern="1200" dirty="0">
                <a:solidFill>
                  <a:schemeClr val="tx1"/>
                </a:solidFill>
                <a:latin typeface="Arial" charset="0"/>
                <a:ea typeface="Arial" charset="0"/>
                <a:cs typeface="Arial" charset="0"/>
              </a:rPr>
              <a:t>where $V$ is constant and $u\in[-\bar{u},\bar{u}]$, time-optimal path between two different configurations consists of circular arc, followed by straight line, and concluding with another circular arc to the final configuration, where the radius of the circular arcs is $V/\bar{u}$.</a:t>
            </a:r>
            <a:endParaRPr lang="en-US" dirty="0"/>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14</a:t>
            </a:fld>
            <a:endParaRPr lang="en-US"/>
          </a:p>
        </p:txBody>
      </p:sp>
    </p:spTree>
    <p:extLst>
      <p:ext uri="{BB962C8B-B14F-4D97-AF65-F5344CB8AC3E}">
        <p14:creationId xmlns:p14="http://schemas.microsoft.com/office/powerpoint/2010/main" val="27467768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CBB6AA11-89F2-B341-AD39-AA4D7E6AC58A}" type="slidenum">
              <a:rPr lang="en-US"/>
              <a:pPr/>
              <a:t>15</a:t>
            </a:fld>
            <a:endParaRPr lang="en-US"/>
          </a:p>
        </p:txBody>
      </p:sp>
      <p:sp>
        <p:nvSpPr>
          <p:cNvPr id="28675" name="Rectangle 2"/>
          <p:cNvSpPr>
            <a:spLocks noGrp="1" noRot="1" noChangeAspect="1" noChangeArrowheads="1" noTextEdit="1"/>
          </p:cNvSpPr>
          <p:nvPr>
            <p:ph type="sldImg"/>
          </p:nvPr>
        </p:nvSpPr>
        <p:spPr>
          <a:xfrm>
            <a:off x="381000" y="685800"/>
            <a:ext cx="6096000" cy="3429000"/>
          </a:xfrm>
          <a:ln/>
        </p:spPr>
      </p:sp>
      <p:sp>
        <p:nvSpPr>
          <p:cNvPr id="28676" name="Rectangle 3"/>
          <p:cNvSpPr>
            <a:spLocks noGrp="1" noChangeArrowheads="1"/>
          </p:cNvSpPr>
          <p:nvPr>
            <p:ph type="body" idx="1"/>
          </p:nvPr>
        </p:nvSpPr>
        <p:spPr>
          <a:noFill/>
          <a:ln/>
        </p:spPr>
        <p:txBody>
          <a:bodyPr/>
          <a:lstStyle/>
          <a:p>
            <a:pPr eaLnBrk="1" hangingPunct="1"/>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D8E19235-5BDA-474B-B58C-284885456AF1}" type="slidenum">
              <a:rPr lang="en-US"/>
              <a:pPr/>
              <a:t>16</a:t>
            </a:fld>
            <a:endParaRPr lang="en-US"/>
          </a:p>
        </p:txBody>
      </p:sp>
      <p:sp>
        <p:nvSpPr>
          <p:cNvPr id="30723" name="Rectangle 2"/>
          <p:cNvSpPr>
            <a:spLocks noGrp="1" noRot="1" noChangeAspect="1" noChangeArrowheads="1" noTextEdit="1"/>
          </p:cNvSpPr>
          <p:nvPr>
            <p:ph type="sldImg"/>
          </p:nvPr>
        </p:nvSpPr>
        <p:spPr>
          <a:xfrm>
            <a:off x="381000" y="685800"/>
            <a:ext cx="6096000" cy="3429000"/>
          </a:xfrm>
          <a:ln/>
        </p:spPr>
      </p:sp>
      <p:sp>
        <p:nvSpPr>
          <p:cNvPr id="30724" name="Rectangle 3"/>
          <p:cNvSpPr>
            <a:spLocks noGrp="1" noChangeArrowheads="1"/>
          </p:cNvSpPr>
          <p:nvPr>
            <p:ph type="body" idx="1"/>
          </p:nvPr>
        </p:nvSpPr>
        <p:spPr>
          <a:noFill/>
          <a:ln/>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Given position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course $\chi$, and radius $R$, centers of right and left turning circles are given by</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{c}_r &amp;=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R\begin{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\cos(\chi + \frac{\pi}{2}), &amp; \sin(\chi +</a:t>
            </a:r>
          </a:p>
          <a:p>
            <a:r>
              <a:rPr lang="en-US" sz="1200" kern="1200" dirty="0">
                <a:solidFill>
                  <a:schemeClr val="tx1"/>
                </a:solidFill>
                <a:effectLst/>
                <a:latin typeface="Arial" charset="0"/>
                <a:ea typeface="Arial" charset="0"/>
                <a:cs typeface="Arial" charset="0"/>
              </a:rPr>
              <a:t>\frac{\pi}{2}), &amp; 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}^{\top}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{c}_l &amp;=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R\begin{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\cos(\chi - \frac{\pi}{2}), &amp; \sin(\chi -</a:t>
            </a:r>
          </a:p>
          <a:p>
            <a:r>
              <a:rPr lang="en-US" sz="1200" kern="1200" dirty="0">
                <a:solidFill>
                  <a:schemeClr val="tx1"/>
                </a:solidFill>
                <a:effectLst/>
                <a:latin typeface="Arial" charset="0"/>
                <a:ea typeface="Arial" charset="0"/>
                <a:cs typeface="Arial" charset="0"/>
              </a:rPr>
              <a:t>\frac{\pi}{2}),  &amp; 0\end{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}^{\top}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D8E19235-5BDA-474B-B58C-284885456AF1}" type="slidenum">
              <a:rPr lang="en-US"/>
              <a:pPr/>
              <a:t>17</a:t>
            </a:fld>
            <a:endParaRPr lang="en-US"/>
          </a:p>
        </p:txBody>
      </p:sp>
      <p:sp>
        <p:nvSpPr>
          <p:cNvPr id="30723" name="Rectangle 2"/>
          <p:cNvSpPr>
            <a:spLocks noGrp="1" noRot="1" noChangeAspect="1" noChangeArrowheads="1" noTextEdit="1"/>
          </p:cNvSpPr>
          <p:nvPr>
            <p:ph type="sldImg"/>
          </p:nvPr>
        </p:nvSpPr>
        <p:spPr>
          <a:xfrm>
            <a:off x="381000" y="685800"/>
            <a:ext cx="6096000" cy="3429000"/>
          </a:xfrm>
          <a:ln/>
        </p:spPr>
      </p:sp>
      <p:sp>
        <p:nvSpPr>
          <p:cNvPr id="30724" name="Rectangle 3"/>
          <p:cNvSpPr>
            <a:spLocks noGrp="1" noChangeArrowheads="1"/>
          </p:cNvSpPr>
          <p:nvPr>
            <p:ph type="body" idx="1"/>
          </p:nvPr>
        </p:nvSpPr>
        <p:spPr>
          <a:noFill/>
          <a:ln/>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For clockwise circles, angular distance between</a:t>
            </a:r>
          </a:p>
          <a:p>
            <a:r>
              <a:rPr lang="en-US" sz="1200" kern="1200" dirty="0">
                <a:solidFill>
                  <a:schemeClr val="tx1"/>
                </a:solidFill>
                <a:effectLst/>
                <a:latin typeface="Arial" charset="0"/>
                <a:ea typeface="Arial" charset="0"/>
                <a:cs typeface="Arial" charset="0"/>
              </a:rPr>
              <a:t>$\vartheta_1$ and $\vartheta_2$ given by</a:t>
            </a:r>
          </a:p>
          <a:p>
            <a:r>
              <a:rPr lang="en-US" sz="1200" kern="1200" dirty="0">
                <a:solidFill>
                  <a:schemeClr val="tx1"/>
                </a:solidFill>
                <a:effectLst/>
                <a:latin typeface="Arial" charset="0"/>
                <a:ea typeface="Arial" charset="0"/>
                <a:cs typeface="Arial" charset="0"/>
              </a:rPr>
              <a:t>\begin{equation*}</a:t>
            </a:r>
          </a:p>
          <a:p>
            <a:r>
              <a:rPr lang="en-US" sz="1200" kern="1200" dirty="0">
                <a:solidFill>
                  <a:schemeClr val="tx1"/>
                </a:solidFill>
                <a:effectLst/>
                <a:latin typeface="Arial" charset="0"/>
                <a:ea typeface="Arial" charset="0"/>
                <a:cs typeface="Arial" charset="0"/>
              </a:rPr>
              <a:t>\abs{ \vartheta_2 - \vartheta_1 }_{CW} \</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a:t>
            </a:r>
          </a:p>
          <a:p>
            <a:r>
              <a:rPr lang="en-US" sz="1200" kern="1200" dirty="0">
                <a:solidFill>
                  <a:schemeClr val="tx1"/>
                </a:solidFill>
                <a:effectLst/>
                <a:latin typeface="Arial" charset="0"/>
                <a:ea typeface="Arial" charset="0"/>
                <a:cs typeface="Arial" charset="0"/>
              </a:rPr>
              <a:t>\vartheta_2 - \vartheta_1 \</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\end{equation*}</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varphi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varphi</a:t>
            </a:r>
            <a:r>
              <a:rPr lang="en-US" sz="1200" kern="1200" dirty="0">
                <a:solidFill>
                  <a:schemeClr val="tx1"/>
                </a:solidFill>
                <a:effectLst/>
                <a:latin typeface="Arial" charset="0"/>
                <a:ea typeface="Arial" charset="0"/>
                <a:cs typeface="Arial" charset="0"/>
              </a:rPr>
              <a:t>\mod 2\pi</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For counter clockwise circles,</a:t>
            </a:r>
          </a:p>
          <a:p>
            <a:r>
              <a:rPr lang="en-US" sz="1200" kern="1200" dirty="0">
                <a:solidFill>
                  <a:schemeClr val="tx1"/>
                </a:solidFill>
                <a:effectLst/>
                <a:latin typeface="Arial" charset="0"/>
                <a:ea typeface="Arial" charset="0"/>
                <a:cs typeface="Arial" charset="0"/>
              </a:rPr>
              <a:t>\begin{equation*} </a:t>
            </a:r>
          </a:p>
          <a:p>
            <a:r>
              <a:rPr lang="en-US" sz="1200" kern="1200" dirty="0">
                <a:solidFill>
                  <a:schemeClr val="tx1"/>
                </a:solidFill>
                <a:effectLst/>
                <a:latin typeface="Arial" charset="0"/>
                <a:ea typeface="Arial" charset="0"/>
                <a:cs typeface="Arial" charset="0"/>
              </a:rPr>
              <a:t>\abs{\vartheta_2 - \vartheta_1}_{CCW} \</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a:t>
            </a:r>
          </a:p>
          <a:p>
            <a:r>
              <a:rPr lang="en-US" sz="1200" kern="1200" dirty="0">
                <a:solidFill>
                  <a:schemeClr val="tx1"/>
                </a:solidFill>
                <a:effectLst/>
                <a:latin typeface="Arial" charset="0"/>
                <a:ea typeface="Arial" charset="0"/>
                <a:cs typeface="Arial" charset="0"/>
              </a:rPr>
              <a:t>\vartheta_2 + \vartheta_1 \</a:t>
            </a:r>
            <a:r>
              <a:rPr lang="en-US" sz="1200" kern="1200" dirty="0" err="1">
                <a:solidFill>
                  <a:schemeClr val="tx1"/>
                </a:solidFill>
                <a:effectLst/>
                <a:latin typeface="Arial" charset="0"/>
                <a:ea typeface="Arial" charset="0"/>
                <a:cs typeface="Arial" charset="0"/>
              </a:rPr>
              <a:t>rangle</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\end{equation*}</a:t>
            </a:r>
          </a:p>
        </p:txBody>
      </p:sp>
    </p:spTree>
    <p:extLst>
      <p:ext uri="{BB962C8B-B14F-4D97-AF65-F5344CB8AC3E}">
        <p14:creationId xmlns:p14="http://schemas.microsoft.com/office/powerpoint/2010/main" val="30367039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D8E19235-5BDA-474B-B58C-284885456AF1}" type="slidenum">
              <a:rPr lang="en-US"/>
              <a:pPr/>
              <a:t>18</a:t>
            </a:fld>
            <a:endParaRPr lang="en-US"/>
          </a:p>
        </p:txBody>
      </p:sp>
      <p:sp>
        <p:nvSpPr>
          <p:cNvPr id="30723" name="Rectangle 2"/>
          <p:cNvSpPr>
            <a:spLocks noGrp="1" noRot="1" noChangeAspect="1" noChangeArrowheads="1" noTextEdit="1"/>
          </p:cNvSpPr>
          <p:nvPr>
            <p:ph type="sldImg"/>
          </p:nvPr>
        </p:nvSpPr>
        <p:spPr>
          <a:xfrm>
            <a:off x="381000" y="685800"/>
            <a:ext cx="6096000" cy="3429000"/>
          </a:xfrm>
          <a:ln/>
        </p:spPr>
      </p:sp>
      <p:sp>
        <p:nvSpPr>
          <p:cNvPr id="30724" name="Rectangle 3"/>
          <p:cNvSpPr>
            <a:spLocks noGrp="1" noChangeArrowheads="1"/>
          </p:cNvSpPr>
          <p:nvPr>
            <p:ph type="body" idx="1"/>
          </p:nvPr>
        </p:nvSpPr>
        <p:spPr>
          <a:noFill/>
          <a:ln/>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For clockwise circles, angular distance between</a:t>
            </a:r>
          </a:p>
          <a:p>
            <a:r>
              <a:rPr lang="en-US" sz="1200" kern="1200" dirty="0">
                <a:solidFill>
                  <a:schemeClr val="tx1"/>
                </a:solidFill>
                <a:latin typeface="Arial" charset="0"/>
                <a:ea typeface="Arial" charset="0"/>
                <a:cs typeface="Arial" charset="0"/>
              </a:rPr>
              <a:t>$\vartheta_1$ and $\vartheta_2$ given by</a:t>
            </a:r>
          </a:p>
          <a:p>
            <a:r>
              <a:rPr lang="en-US" sz="1200" kern="1200" dirty="0">
                <a:solidFill>
                  <a:schemeClr val="tx1"/>
                </a:solidFill>
                <a:latin typeface="Arial" charset="0"/>
                <a:ea typeface="Arial" charset="0"/>
                <a:cs typeface="Arial" charset="0"/>
              </a:rPr>
              <a:t>\begin{equation*}</a:t>
            </a:r>
          </a:p>
          <a:p>
            <a:r>
              <a:rPr lang="en-US" sz="1200" kern="1200" dirty="0">
                <a:solidFill>
                  <a:schemeClr val="tx1"/>
                </a:solidFill>
                <a:latin typeface="Arial" charset="0"/>
                <a:ea typeface="Arial" charset="0"/>
                <a:cs typeface="Arial" charset="0"/>
              </a:rPr>
              <a:t>\abs{ \vartheta_2 - \vartheta_1 }_{CW} \</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 2\pi +</a:t>
            </a:r>
          </a:p>
          <a:p>
            <a:r>
              <a:rPr lang="en-US" sz="1200" kern="1200" dirty="0">
                <a:solidFill>
                  <a:schemeClr val="tx1"/>
                </a:solidFill>
                <a:latin typeface="Arial" charset="0"/>
                <a:ea typeface="Arial" charset="0"/>
                <a:cs typeface="Arial" charset="0"/>
              </a:rPr>
              <a:t>\vartheta_2 - \vartheta_1 \</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\end{equation*}</a:t>
            </a:r>
          </a:p>
          <a:p>
            <a:r>
              <a:rPr lang="en-US" sz="1200" kern="1200" dirty="0">
                <a:solidFill>
                  <a:schemeClr val="tx1"/>
                </a:solidFill>
                <a:latin typeface="Arial" charset="0"/>
                <a:ea typeface="Arial" charset="0"/>
                <a:cs typeface="Arial" charset="0"/>
              </a:rPr>
              <a:t>where</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varphi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varphi</a:t>
            </a:r>
            <a:r>
              <a:rPr lang="en-US" sz="1200" kern="1200" dirty="0">
                <a:solidFill>
                  <a:schemeClr val="tx1"/>
                </a:solidFill>
                <a:latin typeface="Arial" charset="0"/>
                <a:ea typeface="Arial" charset="0"/>
                <a:cs typeface="Arial" charset="0"/>
              </a:rPr>
              <a:t>\mod 2\pi</a:t>
            </a:r>
          </a:p>
          <a:p>
            <a:r>
              <a:rPr lang="en-US" sz="1200" kern="1200" dirty="0">
                <a:solidFill>
                  <a:schemeClr val="tx1"/>
                </a:solidFill>
                <a:latin typeface="Arial" charset="0"/>
                <a:ea typeface="Arial" charset="0"/>
                <a:cs typeface="Arial" charset="0"/>
              </a:rPr>
              <a:t>\]</a:t>
            </a: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D8E19235-5BDA-474B-B58C-284885456AF1}" type="slidenum">
              <a:rPr lang="en-US"/>
              <a:pPr/>
              <a:t>19</a:t>
            </a:fld>
            <a:endParaRPr lang="en-US"/>
          </a:p>
        </p:txBody>
      </p:sp>
      <p:sp>
        <p:nvSpPr>
          <p:cNvPr id="30723" name="Rectangle 2"/>
          <p:cNvSpPr>
            <a:spLocks noGrp="1" noRot="1" noChangeAspect="1" noChangeArrowheads="1" noTextEdit="1"/>
          </p:cNvSpPr>
          <p:nvPr>
            <p:ph type="sldImg"/>
          </p:nvPr>
        </p:nvSpPr>
        <p:spPr>
          <a:xfrm>
            <a:off x="381000" y="685800"/>
            <a:ext cx="6096000" cy="3429000"/>
          </a:xfrm>
          <a:ln/>
        </p:spPr>
      </p:sp>
      <p:sp>
        <p:nvSpPr>
          <p:cNvPr id="30724" name="Rectangle 3"/>
          <p:cNvSpPr>
            <a:spLocks noGrp="1" noChangeArrowheads="1"/>
          </p:cNvSpPr>
          <p:nvPr>
            <p:ph type="body" idx="1"/>
          </p:nvPr>
        </p:nvSpPr>
        <p:spPr>
          <a:noFill/>
          <a:ln/>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For counter clockwise circles,</a:t>
            </a:r>
          </a:p>
          <a:p>
            <a:r>
              <a:rPr lang="en-US" sz="1200" kern="1200" dirty="0">
                <a:solidFill>
                  <a:schemeClr val="tx1"/>
                </a:solidFill>
                <a:latin typeface="Arial" charset="0"/>
                <a:ea typeface="Arial" charset="0"/>
                <a:cs typeface="Arial" charset="0"/>
              </a:rPr>
              <a:t>\begin{equation*} </a:t>
            </a:r>
          </a:p>
          <a:p>
            <a:r>
              <a:rPr lang="en-US" sz="1200" kern="1200" dirty="0">
                <a:solidFill>
                  <a:schemeClr val="tx1"/>
                </a:solidFill>
                <a:latin typeface="Arial" charset="0"/>
                <a:ea typeface="Arial" charset="0"/>
                <a:cs typeface="Arial" charset="0"/>
              </a:rPr>
              <a:t>\abs{\vartheta_2 - \vartheta_1}_{CCW} \</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 2\pi -</a:t>
            </a:r>
          </a:p>
          <a:p>
            <a:r>
              <a:rPr lang="en-US" sz="1200" kern="1200" dirty="0">
                <a:solidFill>
                  <a:schemeClr val="tx1"/>
                </a:solidFill>
                <a:latin typeface="Arial" charset="0"/>
                <a:ea typeface="Arial" charset="0"/>
                <a:cs typeface="Arial" charset="0"/>
              </a:rPr>
              <a:t>\vartheta_2 + \vartheta_1 \</a:t>
            </a:r>
            <a:r>
              <a:rPr lang="en-US" sz="1200" kern="1200" dirty="0" err="1">
                <a:solidFill>
                  <a:schemeClr val="tx1"/>
                </a:solidFill>
                <a:latin typeface="Arial" charset="0"/>
                <a:ea typeface="Arial" charset="0"/>
                <a:cs typeface="Arial" charset="0"/>
              </a:rPr>
              <a:t>rangle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\end{equation*}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194E92F9-9992-8342-87B0-7415A1D11A23}" type="slidenum">
              <a:rPr lang="en-US"/>
              <a:pPr/>
              <a:t>20</a:t>
            </a:fld>
            <a:endParaRPr lang="en-US"/>
          </a:p>
        </p:txBody>
      </p:sp>
      <p:sp>
        <p:nvSpPr>
          <p:cNvPr id="32771" name="Rectangle 2"/>
          <p:cNvSpPr>
            <a:spLocks noGrp="1" noRot="1" noChangeAspect="1" noChangeArrowheads="1" noTextEdit="1"/>
          </p:cNvSpPr>
          <p:nvPr>
            <p:ph type="sldImg"/>
          </p:nvPr>
        </p:nvSpPr>
        <p:spPr>
          <a:xfrm>
            <a:off x="381000" y="685800"/>
            <a:ext cx="6096000" cy="3429000"/>
          </a:xfrm>
          <a:ln/>
        </p:spPr>
      </p:sp>
      <p:sp>
        <p:nvSpPr>
          <p:cNvPr id="32772" name="Rectangle 3"/>
          <p:cNvSpPr>
            <a:spLocks noGrp="1" noChangeArrowheads="1"/>
          </p:cNvSpPr>
          <p:nvPr>
            <p:ph type="body" idx="1"/>
          </p:nvPr>
        </p:nvSpPr>
        <p:spPr>
          <a:noFill/>
          <a:ln/>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Distance traveled along</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a:t>
            </a:r>
            <a:r>
              <a:rPr lang="en-US" sz="1200" kern="1200" dirty="0" err="1">
                <a:solidFill>
                  <a:schemeClr val="tx1"/>
                </a:solidFill>
                <a:effectLst/>
                <a:latin typeface="Arial" charset="0"/>
                <a:ea typeface="Arial" charset="0"/>
                <a:cs typeface="Arial" charset="0"/>
              </a:rPr>
              <a:t>rs</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vartheta</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chi_s</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rangle</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Distance traveled along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{c}_{re}$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chi_e</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vartheta</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rangle</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vartheta</a:t>
            </a:r>
            <a:r>
              <a:rPr lang="en-US" sz="1200" kern="1200" dirty="0">
                <a:solidFill>
                  <a:schemeClr val="tx1"/>
                </a:solidFill>
                <a:effectLst/>
                <a:latin typeface="Arial" charset="0"/>
                <a:ea typeface="Arial" charset="0"/>
                <a:cs typeface="Arial" charset="0"/>
              </a:rPr>
              <a:t> = \text{atan2}(c_{</a:t>
            </a:r>
            <a:r>
              <a:rPr lang="en-US" sz="1200" kern="1200" dirty="0" err="1">
                <a:solidFill>
                  <a:schemeClr val="tx1"/>
                </a:solidFill>
                <a:effectLst/>
                <a:latin typeface="Arial" charset="0"/>
                <a:ea typeface="Arial" charset="0"/>
                <a:cs typeface="Arial" charset="0"/>
              </a:rPr>
              <a:t>ree</a:t>
            </a:r>
            <a:r>
              <a:rPr lang="en-US" sz="1200" kern="1200" dirty="0">
                <a:solidFill>
                  <a:schemeClr val="tx1"/>
                </a:solidFill>
                <a:effectLst/>
                <a:latin typeface="Arial" charset="0"/>
                <a:ea typeface="Arial" charset="0"/>
                <a:cs typeface="Arial" charset="0"/>
              </a:rPr>
              <a:t>}-c_{</a:t>
            </a:r>
            <a:r>
              <a:rPr lang="en-US" sz="1200" kern="1200" dirty="0" err="1">
                <a:solidFill>
                  <a:schemeClr val="tx1"/>
                </a:solidFill>
                <a:effectLst/>
                <a:latin typeface="Arial" charset="0"/>
                <a:ea typeface="Arial" charset="0"/>
                <a:cs typeface="Arial" charset="0"/>
              </a:rPr>
              <a:t>rse</a:t>
            </a:r>
            <a:r>
              <a:rPr lang="en-US" sz="1200" kern="1200" dirty="0">
                <a:solidFill>
                  <a:schemeClr val="tx1"/>
                </a:solidFill>
                <a:effectLst/>
                <a:latin typeface="Arial" charset="0"/>
                <a:ea typeface="Arial" charset="0"/>
                <a:cs typeface="Arial" charset="0"/>
              </a:rPr>
              <a:t>}, c_{ren}-c_{</a:t>
            </a:r>
            <a:r>
              <a:rPr lang="en-US" sz="1200" kern="1200" dirty="0" err="1">
                <a:solidFill>
                  <a:schemeClr val="tx1"/>
                </a:solidFill>
                <a:effectLst/>
                <a:latin typeface="Arial" charset="0"/>
                <a:ea typeface="Arial" charset="0"/>
                <a:cs typeface="Arial" charset="0"/>
              </a:rPr>
              <a:t>rsn</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Total path length:</a:t>
            </a:r>
          </a:p>
          <a:p>
            <a:r>
              <a:rPr lang="en-US" sz="1200" kern="1200" dirty="0">
                <a:solidFill>
                  <a:schemeClr val="tx1"/>
                </a:solidFill>
                <a:effectLst/>
                <a:latin typeface="Arial" charset="0"/>
                <a:ea typeface="Arial" charset="0"/>
                <a:cs typeface="Arial" charset="0"/>
              </a:rPr>
              <a:t>\begin{equation*}</a:t>
            </a:r>
          </a:p>
          <a:p>
            <a:r>
              <a:rPr lang="en-US" sz="1200" kern="1200" dirty="0">
                <a:solidFill>
                  <a:schemeClr val="tx1"/>
                </a:solidFill>
                <a:effectLst/>
                <a:latin typeface="Arial" charset="0"/>
                <a:ea typeface="Arial" charset="0"/>
                <a:cs typeface="Arial" charset="0"/>
              </a:rPr>
              <a:t>L_1 = \norm{\</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a:t>
            </a:r>
            <a:r>
              <a:rPr lang="en-US" sz="1200" kern="1200" dirty="0" err="1">
                <a:solidFill>
                  <a:schemeClr val="tx1"/>
                </a:solidFill>
                <a:effectLst/>
                <a:latin typeface="Arial" charset="0"/>
                <a:ea typeface="Arial" charset="0"/>
                <a:cs typeface="Arial" charset="0"/>
              </a:rPr>
              <a:t>rs</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{c}_{re}} + R\</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 \</a:t>
            </a:r>
            <a:r>
              <a:rPr lang="en-US" sz="1200" kern="1200" dirty="0" err="1">
                <a:solidFill>
                  <a:schemeClr val="tx1"/>
                </a:solidFill>
                <a:effectLst/>
                <a:latin typeface="Arial" charset="0"/>
                <a:ea typeface="Arial" charset="0"/>
                <a:cs typeface="Arial" charset="0"/>
              </a:rPr>
              <a:t>langle</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vartheta</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chi_s</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 R\</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chi_e</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vartheta</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rangle</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\end{equation*}</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4B51FCD8-1167-D841-B95D-7B510C4BA698}" type="slidenum">
              <a:rPr lang="en-US"/>
              <a:pPr/>
              <a:t>21</a:t>
            </a:fld>
            <a:endParaRPr lang="en-US"/>
          </a:p>
        </p:txBody>
      </p:sp>
      <p:sp>
        <p:nvSpPr>
          <p:cNvPr id="34819" name="Rectangle 2"/>
          <p:cNvSpPr>
            <a:spLocks noGrp="1" noRot="1" noChangeAspect="1" noChangeArrowheads="1" noTextEdit="1"/>
          </p:cNvSpPr>
          <p:nvPr>
            <p:ph type="sldImg"/>
          </p:nvPr>
        </p:nvSpPr>
        <p:spPr>
          <a:xfrm>
            <a:off x="381000" y="685800"/>
            <a:ext cx="6096000" cy="3429000"/>
          </a:xfrm>
          <a:ln/>
        </p:spPr>
      </p:sp>
      <p:sp>
        <p:nvSpPr>
          <p:cNvPr id="34820" name="Rectangle 3"/>
          <p:cNvSpPr>
            <a:spLocks noGrp="1" noChangeArrowheads="1"/>
          </p:cNvSpPr>
          <p:nvPr>
            <p:ph type="body" idx="1"/>
          </p:nvPr>
        </p:nvSpPr>
        <p:spPr>
          <a:noFill/>
          <a:ln/>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Distance traveled along</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a:t>
            </a:r>
            <a:r>
              <a:rPr lang="en-US" sz="1200" kern="1200" dirty="0" err="1">
                <a:solidFill>
                  <a:schemeClr val="tx1"/>
                </a:solidFill>
                <a:effectLst/>
                <a:latin typeface="Arial" charset="0"/>
                <a:ea typeface="Arial" charset="0"/>
                <a:cs typeface="Arial" charset="0"/>
              </a:rPr>
              <a:t>rs</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\vartheta_2\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chi_s</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rangle</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Distance traveled along</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{c}_{le}$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\vartheta_2+\pi\</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chi_e</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rangle</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\vartheta_2 = \</a:t>
            </a:r>
            <a:r>
              <a:rPr lang="en-US" sz="1200" kern="1200" dirty="0" err="1">
                <a:solidFill>
                  <a:schemeClr val="tx1"/>
                </a:solidFill>
                <a:effectLst/>
                <a:latin typeface="Arial" charset="0"/>
                <a:ea typeface="Arial" charset="0"/>
                <a:cs typeface="Arial" charset="0"/>
              </a:rPr>
              <a:t>vartheta</a:t>
            </a:r>
            <a:r>
              <a:rPr lang="en-US" sz="1200" kern="1200" dirty="0">
                <a:solidFill>
                  <a:schemeClr val="tx1"/>
                </a:solidFill>
                <a:effectLst/>
                <a:latin typeface="Arial" charset="0"/>
                <a:ea typeface="Arial" charset="0"/>
                <a:cs typeface="Arial" charset="0"/>
              </a:rPr>
              <a:t>-\frac{\pi}{2}+\sin^{-1}\left(\frac{2R}{\ell}\right)</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Total path length:</a:t>
            </a:r>
          </a:p>
          <a:p>
            <a:r>
              <a:rPr lang="en-US" sz="1200" kern="1200" dirty="0">
                <a:solidFill>
                  <a:schemeClr val="tx1"/>
                </a:solidFill>
                <a:effectLst/>
                <a:latin typeface="Arial" charset="0"/>
                <a:ea typeface="Arial" charset="0"/>
                <a:cs typeface="Arial" charset="0"/>
              </a:rPr>
              <a:t>\begin{equation*}</a:t>
            </a:r>
          </a:p>
          <a:p>
            <a:r>
              <a:rPr lang="en-US" sz="1200" kern="1200" dirty="0">
                <a:solidFill>
                  <a:schemeClr val="tx1"/>
                </a:solidFill>
                <a:effectLst/>
                <a:latin typeface="Arial" charset="0"/>
                <a:ea typeface="Arial" charset="0"/>
                <a:cs typeface="Arial" charset="0"/>
              </a:rPr>
              <a:t>L_2 = \sqrt{\ell^2-4R^2} %</a:t>
            </a:r>
          </a:p>
          <a:p>
            <a:r>
              <a:rPr lang="en-US" sz="1200" kern="1200" dirty="0">
                <a:solidFill>
                  <a:schemeClr val="tx1"/>
                </a:solidFill>
                <a:effectLst/>
                <a:latin typeface="Arial" charset="0"/>
                <a:ea typeface="Arial" charset="0"/>
                <a:cs typeface="Arial" charset="0"/>
              </a:rPr>
              <a:t>+ R\</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\vartheta_2\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chi_s</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R\</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 2\pi %</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\vartheta_2+\pi\</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langle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chi_e</a:t>
            </a:r>
            <a:r>
              <a:rPr lang="en-US" sz="1200" kern="1200" dirty="0">
                <a:solidFill>
                  <a:schemeClr val="tx1"/>
                </a:solidFill>
                <a:effectLst/>
                <a:latin typeface="Arial" charset="0"/>
                <a:ea typeface="Arial" charset="0"/>
                <a:cs typeface="Arial" charset="0"/>
              </a:rPr>
              <a:t>+\frac{\pi}{2}\</a:t>
            </a:r>
            <a:r>
              <a:rPr lang="en-US" sz="1200" kern="1200" dirty="0" err="1">
                <a:solidFill>
                  <a:schemeClr val="tx1"/>
                </a:solidFill>
                <a:effectLst/>
                <a:latin typeface="Arial" charset="0"/>
                <a:ea typeface="Arial" charset="0"/>
                <a:cs typeface="Arial" charset="0"/>
              </a:rPr>
              <a:t>rangle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rangle</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\end{equation*}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E3E1EAAD-B50E-734F-94F5-360D11BF9CC6}" type="slidenum">
              <a:rPr lang="en-US"/>
              <a:pPr/>
              <a:t>22</a:t>
            </a:fld>
            <a:endParaRPr lang="en-US"/>
          </a:p>
        </p:txBody>
      </p:sp>
      <p:sp>
        <p:nvSpPr>
          <p:cNvPr id="36867" name="Rectangle 2"/>
          <p:cNvSpPr>
            <a:spLocks noGrp="1" noRot="1" noChangeAspect="1" noChangeArrowheads="1" noTextEdit="1"/>
          </p:cNvSpPr>
          <p:nvPr>
            <p:ph type="sldImg"/>
          </p:nvPr>
        </p:nvSpPr>
        <p:spPr>
          <a:xfrm>
            <a:off x="381000" y="685800"/>
            <a:ext cx="6096000" cy="3429000"/>
          </a:xfrm>
          <a:ln/>
        </p:spPr>
      </p:sp>
      <p:sp>
        <p:nvSpPr>
          <p:cNvPr id="36868" name="Rectangle 3"/>
          <p:cNvSpPr>
            <a:spLocks noGrp="1" noChangeArrowheads="1"/>
          </p:cNvSpPr>
          <p:nvPr>
            <p:ph type="body" idx="1"/>
          </p:nvPr>
        </p:nvSpPr>
        <p:spPr>
          <a:noFill/>
          <a:ln/>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Distance traveled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{c}_{</a:t>
            </a:r>
            <a:r>
              <a:rPr lang="en-US" sz="1200" kern="1200" dirty="0" err="1">
                <a:solidFill>
                  <a:schemeClr val="tx1"/>
                </a:solidFill>
                <a:latin typeface="Arial" charset="0"/>
                <a:ea typeface="Arial" charset="0"/>
                <a:cs typeface="Arial" charset="0"/>
              </a:rPr>
              <a:t>ls</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R\</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 2\pi %</a:t>
            </a:r>
          </a:p>
          <a:p>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chi_s</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{\pi}{2}\</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vartheta</a:t>
            </a:r>
            <a:r>
              <a:rPr lang="en-US" sz="1200" kern="1200" dirty="0">
                <a:solidFill>
                  <a:schemeClr val="tx1"/>
                </a:solidFill>
                <a:latin typeface="Arial" charset="0"/>
                <a:ea typeface="Arial" charset="0"/>
                <a:cs typeface="Arial" charset="0"/>
              </a:rPr>
              <a:t>+\vartheta_2\</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Distance traveled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{c}_{re}$</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R\</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 2\pi %</a:t>
            </a:r>
          </a:p>
          <a:p>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chi_e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{\pi}{2}\</a:t>
            </a:r>
            <a:r>
              <a:rPr lang="en-US" sz="1200" kern="1200" dirty="0" err="1">
                <a:solidFill>
                  <a:schemeClr val="tx1"/>
                </a:solidFill>
                <a:latin typeface="Arial" charset="0"/>
                <a:ea typeface="Arial" charset="0"/>
                <a:cs typeface="Arial" charset="0"/>
              </a:rPr>
              <a:t>rangle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vartheta</a:t>
            </a:r>
            <a:r>
              <a:rPr lang="en-US" sz="1200" kern="1200" dirty="0">
                <a:solidFill>
                  <a:schemeClr val="tx1"/>
                </a:solidFill>
                <a:latin typeface="Arial" charset="0"/>
                <a:ea typeface="Arial" charset="0"/>
                <a:cs typeface="Arial" charset="0"/>
              </a:rPr>
              <a:t>+\vartheta_2-\pi\</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Total path length:</a:t>
            </a:r>
          </a:p>
          <a:p>
            <a:r>
              <a:rPr lang="en-US" sz="1200" kern="1200" dirty="0">
                <a:solidFill>
                  <a:schemeClr val="tx1"/>
                </a:solidFill>
                <a:latin typeface="Arial" charset="0"/>
                <a:ea typeface="Arial" charset="0"/>
                <a:cs typeface="Arial" charset="0"/>
              </a:rPr>
              <a:t>\begin{equation*}</a:t>
            </a:r>
          </a:p>
          <a:p>
            <a:r>
              <a:rPr lang="fr-FR" sz="1200" kern="1200" dirty="0">
                <a:solidFill>
                  <a:schemeClr val="tx1"/>
                </a:solidFill>
                <a:latin typeface="Arial" charset="0"/>
                <a:ea typeface="Arial" charset="0"/>
                <a:cs typeface="Arial" charset="0"/>
              </a:rPr>
              <a:t>L_3 = \</a:t>
            </a:r>
            <a:r>
              <a:rPr lang="fr-FR" sz="1200" kern="1200" dirty="0" err="1">
                <a:solidFill>
                  <a:schemeClr val="tx1"/>
                </a:solidFill>
                <a:latin typeface="Arial" charset="0"/>
                <a:ea typeface="Arial" charset="0"/>
                <a:cs typeface="Arial" charset="0"/>
              </a:rPr>
              <a:t>sqrt</a:t>
            </a:r>
            <a:r>
              <a:rPr lang="fr-FR" sz="1200" kern="1200" dirty="0">
                <a:solidFill>
                  <a:schemeClr val="tx1"/>
                </a:solidFill>
                <a:latin typeface="Arial" charset="0"/>
                <a:ea typeface="Arial" charset="0"/>
                <a:cs typeface="Arial" charset="0"/>
              </a:rPr>
              <a:t>{\ell^2-4R^2} %</a:t>
            </a:r>
          </a:p>
          <a:p>
            <a:r>
              <a:rPr lang="da-DK" sz="1200" kern="1200" dirty="0">
                <a:solidFill>
                  <a:schemeClr val="tx1"/>
                </a:solidFill>
                <a:latin typeface="Arial" charset="0"/>
                <a:ea typeface="Arial" charset="0"/>
                <a:cs typeface="Arial" charset="0"/>
              </a:rPr>
              <a:t>+ R\</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 2\pi %</a:t>
            </a:r>
          </a:p>
          <a:p>
            <a:r>
              <a:rPr lang="da-DK" sz="1200" kern="1200" dirty="0">
                <a:solidFill>
                  <a:schemeClr val="tx1"/>
                </a:solidFill>
                <a:latin typeface="Arial" charset="0"/>
                <a:ea typeface="Arial" charset="0"/>
                <a:cs typeface="Arial" charset="0"/>
              </a:rPr>
              <a:t> + \</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chi_s</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frac</a:t>
            </a:r>
            <a:r>
              <a:rPr lang="da-DK" sz="1200" kern="1200" dirty="0">
                <a:solidFill>
                  <a:schemeClr val="tx1"/>
                </a:solidFill>
                <a:latin typeface="Arial" charset="0"/>
                <a:ea typeface="Arial" charset="0"/>
                <a:cs typeface="Arial" charset="0"/>
              </a:rPr>
              <a:t>{\pi}{2}\rangle  %</a:t>
            </a:r>
          </a:p>
          <a:p>
            <a:r>
              <a:rPr lang="da-DK" sz="1200" kern="1200" dirty="0">
                <a:solidFill>
                  <a:schemeClr val="tx1"/>
                </a:solidFill>
                <a:latin typeface="Arial" charset="0"/>
                <a:ea typeface="Arial" charset="0"/>
                <a:cs typeface="Arial" charset="0"/>
              </a:rPr>
              <a:t> - \</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 \</a:t>
            </a:r>
            <a:r>
              <a:rPr lang="da-DK" sz="1200" kern="1200" dirty="0" err="1">
                <a:solidFill>
                  <a:schemeClr val="tx1"/>
                </a:solidFill>
                <a:latin typeface="Arial" charset="0"/>
                <a:ea typeface="Arial" charset="0"/>
                <a:cs typeface="Arial" charset="0"/>
              </a:rPr>
              <a:t>vartheta</a:t>
            </a:r>
            <a:r>
              <a:rPr lang="da-DK" sz="1200" kern="1200" dirty="0">
                <a:solidFill>
                  <a:schemeClr val="tx1"/>
                </a:solidFill>
                <a:latin typeface="Arial" charset="0"/>
                <a:ea typeface="Arial" charset="0"/>
                <a:cs typeface="Arial" charset="0"/>
              </a:rPr>
              <a:t>+\vartheta_2\rangle\rangle %</a:t>
            </a:r>
          </a:p>
          <a:p>
            <a:r>
              <a:rPr lang="da-DK" sz="1200" kern="1200" dirty="0">
                <a:solidFill>
                  <a:schemeClr val="tx1"/>
                </a:solidFill>
                <a:latin typeface="Arial" charset="0"/>
                <a:ea typeface="Arial" charset="0"/>
                <a:cs typeface="Arial" charset="0"/>
              </a:rPr>
              <a:t>+ R\</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 2\pi %</a:t>
            </a:r>
          </a:p>
          <a:p>
            <a:r>
              <a:rPr lang="da-DK" sz="1200" kern="1200" dirty="0">
                <a:solidFill>
                  <a:schemeClr val="tx1"/>
                </a:solidFill>
                <a:latin typeface="Arial" charset="0"/>
                <a:ea typeface="Arial" charset="0"/>
                <a:cs typeface="Arial" charset="0"/>
              </a:rPr>
              <a:t> + \</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chi_e</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frac</a:t>
            </a:r>
            <a:r>
              <a:rPr lang="da-DK" sz="1200" kern="1200" dirty="0">
                <a:solidFill>
                  <a:schemeClr val="tx1"/>
                </a:solidFill>
                <a:latin typeface="Arial" charset="0"/>
                <a:ea typeface="Arial" charset="0"/>
                <a:cs typeface="Arial" charset="0"/>
              </a:rPr>
              <a:t>{\pi}{2}\rangle %</a:t>
            </a:r>
          </a:p>
          <a:p>
            <a:r>
              <a:rPr lang="da-DK" sz="1200" kern="1200" dirty="0">
                <a:solidFill>
                  <a:schemeClr val="tx1"/>
                </a:solidFill>
                <a:latin typeface="Arial" charset="0"/>
                <a:ea typeface="Arial" charset="0"/>
                <a:cs typeface="Arial" charset="0"/>
              </a:rPr>
              <a:t> - \</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vartheta</a:t>
            </a:r>
            <a:r>
              <a:rPr lang="da-DK" sz="1200" kern="1200" dirty="0">
                <a:solidFill>
                  <a:schemeClr val="tx1"/>
                </a:solidFill>
                <a:latin typeface="Arial" charset="0"/>
                <a:ea typeface="Arial" charset="0"/>
                <a:cs typeface="Arial" charset="0"/>
              </a:rPr>
              <a:t>+\vartheta_2-\pi\rangle \rangle %</a:t>
            </a:r>
          </a:p>
          <a:p>
            <a:r>
              <a:rPr lang="da-DK" sz="1200" kern="1200" dirty="0">
                <a:solidFill>
                  <a:schemeClr val="tx1"/>
                </a:solidFill>
                <a:latin typeface="Arial" charset="0"/>
                <a:ea typeface="Arial" charset="0"/>
                <a:cs typeface="Arial" charset="0"/>
              </a:rPr>
              <a:t>\end{</a:t>
            </a:r>
            <a:r>
              <a:rPr lang="da-DK" sz="1200" kern="1200" dirty="0" err="1">
                <a:solidFill>
                  <a:schemeClr val="tx1"/>
                </a:solidFill>
                <a:latin typeface="Arial" charset="0"/>
                <a:ea typeface="Arial" charset="0"/>
                <a:cs typeface="Arial" charset="0"/>
              </a:rPr>
              <a:t>equation</a:t>
            </a:r>
            <a:r>
              <a:rPr lang="da-DK" sz="1200" kern="1200" dirty="0">
                <a:solidFill>
                  <a:schemeClr val="tx1"/>
                </a:solidFill>
                <a:latin typeface="Arial" charset="0"/>
                <a:ea typeface="Arial" charset="0"/>
                <a:cs typeface="Arial" charset="0"/>
              </a:rPr>
              <a:t>*}</a:t>
            </a: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7E4DE8F7-33C8-BD41-B0D9-1E5C40A77B65}" type="slidenum">
              <a:rPr lang="en-US"/>
              <a:pPr/>
              <a:t>23</a:t>
            </a:fld>
            <a:endParaRPr lang="en-US"/>
          </a:p>
        </p:txBody>
      </p:sp>
      <p:sp>
        <p:nvSpPr>
          <p:cNvPr id="38915" name="Rectangle 2"/>
          <p:cNvSpPr>
            <a:spLocks noGrp="1" noRot="1" noChangeAspect="1" noChangeArrowheads="1" noTextEdit="1"/>
          </p:cNvSpPr>
          <p:nvPr>
            <p:ph type="sldImg"/>
          </p:nvPr>
        </p:nvSpPr>
        <p:spPr>
          <a:xfrm>
            <a:off x="381000" y="685800"/>
            <a:ext cx="6096000" cy="3429000"/>
          </a:xfrm>
          <a:ln/>
        </p:spPr>
      </p:sp>
      <p:sp>
        <p:nvSpPr>
          <p:cNvPr id="38916" name="Rectangle 3"/>
          <p:cNvSpPr>
            <a:spLocks noGrp="1" noChangeArrowheads="1"/>
          </p:cNvSpPr>
          <p:nvPr>
            <p:ph type="body" idx="1"/>
          </p:nvPr>
        </p:nvSpPr>
        <p:spPr>
          <a:noFill/>
          <a:ln/>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Distance traveled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{c}_{</a:t>
            </a:r>
            <a:r>
              <a:rPr lang="en-US" sz="1200" kern="1200" dirty="0" err="1">
                <a:solidFill>
                  <a:schemeClr val="tx1"/>
                </a:solidFill>
                <a:latin typeface="Arial" charset="0"/>
                <a:ea typeface="Arial" charset="0"/>
                <a:cs typeface="Arial" charset="0"/>
              </a:rPr>
              <a:t>ls</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R\</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 2\pi %</a:t>
            </a:r>
          </a:p>
          <a:p>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chi_s</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{\pi}{2}\</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vartheta</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{\pi}{2}\</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rangle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Distance traveled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{c}_{le}$</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R\</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 2\pi %</a:t>
            </a:r>
          </a:p>
          <a:p>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vartheta</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{\pi}{2}\</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langle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chi_e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{\pi}{2}\</a:t>
            </a:r>
            <a:r>
              <a:rPr lang="en-US" sz="1200" kern="1200" dirty="0" err="1">
                <a:solidFill>
                  <a:schemeClr val="tx1"/>
                </a:solidFill>
                <a:latin typeface="Arial" charset="0"/>
                <a:ea typeface="Arial" charset="0"/>
                <a:cs typeface="Arial" charset="0"/>
              </a:rPr>
              <a:t>rangle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rangle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Total path length:</a:t>
            </a:r>
          </a:p>
          <a:p>
            <a:r>
              <a:rPr lang="en-US" sz="1200" kern="1200" dirty="0">
                <a:solidFill>
                  <a:schemeClr val="tx1"/>
                </a:solidFill>
                <a:latin typeface="Arial" charset="0"/>
                <a:ea typeface="Arial" charset="0"/>
                <a:cs typeface="Arial" charset="0"/>
              </a:rPr>
              <a:t>\begin{equation*}</a:t>
            </a:r>
          </a:p>
          <a:p>
            <a:r>
              <a:rPr lang="en-US" sz="1200" kern="1200" dirty="0">
                <a:solidFill>
                  <a:schemeClr val="tx1"/>
                </a:solidFill>
                <a:latin typeface="Arial" charset="0"/>
                <a:ea typeface="Arial" charset="0"/>
                <a:cs typeface="Arial" charset="0"/>
              </a:rPr>
              <a:t>L_4 = \norm{\</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{c}_{</a:t>
            </a:r>
            <a:r>
              <a:rPr lang="en-US" sz="1200" kern="1200" dirty="0" err="1">
                <a:solidFill>
                  <a:schemeClr val="tx1"/>
                </a:solidFill>
                <a:latin typeface="Arial" charset="0"/>
                <a:ea typeface="Arial" charset="0"/>
                <a:cs typeface="Arial" charset="0"/>
              </a:rPr>
              <a:t>ls</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{c}_{le}} %</a:t>
            </a:r>
          </a:p>
          <a:p>
            <a:r>
              <a:rPr lang="da-DK" sz="1200" kern="1200" dirty="0">
                <a:solidFill>
                  <a:schemeClr val="tx1"/>
                </a:solidFill>
                <a:latin typeface="Arial" charset="0"/>
                <a:ea typeface="Arial" charset="0"/>
                <a:cs typeface="Arial" charset="0"/>
              </a:rPr>
              <a:t>+ R\</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 2\pi %</a:t>
            </a:r>
          </a:p>
          <a:p>
            <a:r>
              <a:rPr lang="da-DK" sz="1200" kern="1200" dirty="0">
                <a:solidFill>
                  <a:schemeClr val="tx1"/>
                </a:solidFill>
                <a:latin typeface="Arial" charset="0"/>
                <a:ea typeface="Arial" charset="0"/>
                <a:cs typeface="Arial" charset="0"/>
              </a:rPr>
              <a:t> + \</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chi_s</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frac</a:t>
            </a:r>
            <a:r>
              <a:rPr lang="da-DK" sz="1200" kern="1200" dirty="0">
                <a:solidFill>
                  <a:schemeClr val="tx1"/>
                </a:solidFill>
                <a:latin typeface="Arial" charset="0"/>
                <a:ea typeface="Arial" charset="0"/>
                <a:cs typeface="Arial" charset="0"/>
              </a:rPr>
              <a:t>{\pi}{2}\rangle  %</a:t>
            </a:r>
          </a:p>
          <a:p>
            <a:r>
              <a:rPr lang="da-DK" sz="1200" kern="1200" dirty="0">
                <a:solidFill>
                  <a:schemeClr val="tx1"/>
                </a:solidFill>
                <a:latin typeface="Arial" charset="0"/>
                <a:ea typeface="Arial" charset="0"/>
                <a:cs typeface="Arial" charset="0"/>
              </a:rPr>
              <a:t> - \</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 \</a:t>
            </a:r>
            <a:r>
              <a:rPr lang="da-DK" sz="1200" kern="1200" dirty="0" err="1">
                <a:solidFill>
                  <a:schemeClr val="tx1"/>
                </a:solidFill>
                <a:latin typeface="Arial" charset="0"/>
                <a:ea typeface="Arial" charset="0"/>
                <a:cs typeface="Arial" charset="0"/>
              </a:rPr>
              <a:t>vartheta</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frac</a:t>
            </a:r>
            <a:r>
              <a:rPr lang="da-DK" sz="1200" kern="1200" dirty="0">
                <a:solidFill>
                  <a:schemeClr val="tx1"/>
                </a:solidFill>
                <a:latin typeface="Arial" charset="0"/>
                <a:ea typeface="Arial" charset="0"/>
                <a:cs typeface="Arial" charset="0"/>
              </a:rPr>
              <a:t>{\pi}{2}\rangle\rangle %</a:t>
            </a:r>
          </a:p>
          <a:p>
            <a:r>
              <a:rPr lang="da-DK" sz="1200" kern="1200" dirty="0">
                <a:solidFill>
                  <a:schemeClr val="tx1"/>
                </a:solidFill>
                <a:latin typeface="Arial" charset="0"/>
                <a:ea typeface="Arial" charset="0"/>
                <a:cs typeface="Arial" charset="0"/>
              </a:rPr>
              <a:t>+ R\</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 2\pi %</a:t>
            </a:r>
          </a:p>
          <a:p>
            <a:r>
              <a:rPr lang="da-DK" sz="1200" kern="1200" dirty="0">
                <a:solidFill>
                  <a:schemeClr val="tx1"/>
                </a:solidFill>
                <a:latin typeface="Arial" charset="0"/>
                <a:ea typeface="Arial" charset="0"/>
                <a:cs typeface="Arial" charset="0"/>
              </a:rPr>
              <a:t> + \</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vartheta</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frac</a:t>
            </a:r>
            <a:r>
              <a:rPr lang="da-DK" sz="1200" kern="1200" dirty="0">
                <a:solidFill>
                  <a:schemeClr val="tx1"/>
                </a:solidFill>
                <a:latin typeface="Arial" charset="0"/>
                <a:ea typeface="Arial" charset="0"/>
                <a:cs typeface="Arial" charset="0"/>
              </a:rPr>
              <a:t>{\pi}{2}\rangle  %</a:t>
            </a:r>
          </a:p>
          <a:p>
            <a:r>
              <a:rPr lang="da-DK" sz="1200" kern="1200" dirty="0">
                <a:solidFill>
                  <a:schemeClr val="tx1"/>
                </a:solidFill>
                <a:latin typeface="Arial" charset="0"/>
                <a:ea typeface="Arial" charset="0"/>
                <a:cs typeface="Arial" charset="0"/>
              </a:rPr>
              <a:t> - \</a:t>
            </a:r>
            <a:r>
              <a:rPr lang="da-DK" sz="1200" kern="1200" dirty="0" err="1">
                <a:solidFill>
                  <a:schemeClr val="tx1"/>
                </a:solidFill>
                <a:latin typeface="Arial" charset="0"/>
                <a:ea typeface="Arial" charset="0"/>
                <a:cs typeface="Arial" charset="0"/>
              </a:rPr>
              <a:t>langle</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chi_e</a:t>
            </a:r>
            <a:r>
              <a:rPr lang="da-DK" sz="1200" kern="1200" dirty="0">
                <a:solidFill>
                  <a:schemeClr val="tx1"/>
                </a:solidFill>
                <a:latin typeface="Arial" charset="0"/>
                <a:ea typeface="Arial" charset="0"/>
                <a:cs typeface="Arial" charset="0"/>
              </a:rPr>
              <a:t>+\</a:t>
            </a:r>
            <a:r>
              <a:rPr lang="da-DK" sz="1200" kern="1200" dirty="0" err="1">
                <a:solidFill>
                  <a:schemeClr val="tx1"/>
                </a:solidFill>
                <a:latin typeface="Arial" charset="0"/>
                <a:ea typeface="Arial" charset="0"/>
                <a:cs typeface="Arial" charset="0"/>
              </a:rPr>
              <a:t>frac</a:t>
            </a:r>
            <a:r>
              <a:rPr lang="da-DK" sz="1200" kern="1200" dirty="0">
                <a:solidFill>
                  <a:schemeClr val="tx1"/>
                </a:solidFill>
                <a:latin typeface="Arial" charset="0"/>
                <a:ea typeface="Arial" charset="0"/>
                <a:cs typeface="Arial" charset="0"/>
              </a:rPr>
              <a:t>{\pi}{2}\rangle\rangle</a:t>
            </a:r>
          </a:p>
          <a:p>
            <a:r>
              <a:rPr lang="da-DK" sz="1200" kern="1200" dirty="0">
                <a:solidFill>
                  <a:schemeClr val="tx1"/>
                </a:solidFill>
                <a:latin typeface="Arial" charset="0"/>
                <a:ea typeface="Arial" charset="0"/>
                <a:cs typeface="Arial" charset="0"/>
              </a:rPr>
              <a:t>\end{</a:t>
            </a:r>
            <a:r>
              <a:rPr lang="da-DK" sz="1200" kern="1200" dirty="0" err="1">
                <a:solidFill>
                  <a:schemeClr val="tx1"/>
                </a:solidFill>
                <a:latin typeface="Arial" charset="0"/>
                <a:ea typeface="Arial" charset="0"/>
                <a:cs typeface="Arial" charset="0"/>
              </a:rPr>
              <a:t>equation</a:t>
            </a:r>
            <a:r>
              <a:rPr lang="da-DK" sz="1200" kern="1200" dirty="0">
                <a:solidFill>
                  <a:schemeClr val="tx1"/>
                </a:solidFill>
                <a:latin typeface="Arial" charset="0"/>
                <a:ea typeface="Arial" charset="0"/>
                <a:cs typeface="Arial" charset="0"/>
              </a:rPr>
              <a:t>*}</a:t>
            </a:r>
          </a:p>
          <a:p>
            <a:pPr eaLnBrk="1" hangingPunct="1"/>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Waypoint path defined as ordered sequence of waypoints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{W} = \left\{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{w}_1,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{w}_2, \dots,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{w}_N\right\}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where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 (w_{</a:t>
            </a:r>
            <a:r>
              <a:rPr lang="en-US" sz="1200" kern="1200" dirty="0" err="1">
                <a:solidFill>
                  <a:schemeClr val="tx1"/>
                </a:solidFill>
                <a:latin typeface="Arial" charset="0"/>
                <a:ea typeface="Arial" charset="0"/>
                <a:cs typeface="Arial" charset="0"/>
              </a:rPr>
              <a:t>n,i</a:t>
            </a:r>
            <a:r>
              <a:rPr lang="en-US" sz="1200" kern="1200" dirty="0">
                <a:solidFill>
                  <a:schemeClr val="tx1"/>
                </a:solidFill>
                <a:latin typeface="Arial" charset="0"/>
                <a:ea typeface="Arial" charset="0"/>
                <a:cs typeface="Arial" charset="0"/>
              </a:rPr>
              <a:t>}, w_{</a:t>
            </a:r>
            <a:r>
              <a:rPr lang="en-US" sz="1200" kern="1200" dirty="0" err="1">
                <a:solidFill>
                  <a:schemeClr val="tx1"/>
                </a:solidFill>
                <a:latin typeface="Arial" charset="0"/>
                <a:ea typeface="Arial" charset="0"/>
                <a:cs typeface="Arial" charset="0"/>
              </a:rPr>
              <a:t>e,i</a:t>
            </a:r>
            <a:r>
              <a:rPr lang="en-US" sz="1200" kern="1200" dirty="0">
                <a:solidFill>
                  <a:schemeClr val="tx1"/>
                </a:solidFill>
                <a:latin typeface="Arial" charset="0"/>
                <a:ea typeface="Arial" charset="0"/>
                <a:cs typeface="Arial" charset="0"/>
              </a:rPr>
              <a:t>}, w_{</a:t>
            </a:r>
            <a:r>
              <a:rPr lang="en-US" sz="1200" kern="1200" dirty="0" err="1">
                <a:solidFill>
                  <a:schemeClr val="tx1"/>
                </a:solidFill>
                <a:latin typeface="Arial" charset="0"/>
                <a:ea typeface="Arial" charset="0"/>
                <a:cs typeface="Arial" charset="0"/>
              </a:rPr>
              <a:t>d,i</a:t>
            </a:r>
            <a:r>
              <a:rPr lang="en-US" sz="1200" kern="1200" dirty="0">
                <a:solidFill>
                  <a:schemeClr val="tx1"/>
                </a:solidFill>
                <a:latin typeface="Arial" charset="0"/>
                <a:ea typeface="Arial" charset="0"/>
                <a:cs typeface="Arial" charset="0"/>
              </a:rPr>
              <a:t>})^{\top} \in \re^3$.</a:t>
            </a:r>
            <a:endParaRPr lang="en-US" dirty="0"/>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3</a:t>
            </a:fld>
            <a:endParaRPr lang="en-US"/>
          </a:p>
        </p:txBody>
      </p:sp>
    </p:spTree>
    <p:extLst>
      <p:ext uri="{BB962C8B-B14F-4D97-AF65-F5344CB8AC3E}">
        <p14:creationId xmlns:p14="http://schemas.microsoft.com/office/powerpoint/2010/main" val="28148972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Given desired start and end \\ configurations</a:t>
            </a:r>
          </a:p>
          <a:p>
            <a:r>
              <a:rPr lang="en-US" sz="1200" kern="1200" dirty="0">
                <a:solidFill>
                  <a:schemeClr val="tx1"/>
                </a:solidFill>
                <a:latin typeface="Arial" charset="0"/>
                <a:ea typeface="Arial" charset="0"/>
                <a:cs typeface="Arial" charset="0"/>
              </a:rPr>
              <a:t>\begin{itemize}</a:t>
            </a:r>
          </a:p>
          <a:p>
            <a:r>
              <a:rPr lang="en-US" sz="1200" kern="1200" dirty="0">
                <a:solidFill>
                  <a:schemeClr val="tx1"/>
                </a:solidFill>
                <a:latin typeface="Arial" charset="0"/>
                <a:ea typeface="Arial" charset="0"/>
                <a:cs typeface="Arial" charset="0"/>
              </a:rPr>
              <a:t>  \item $\</a:t>
            </a:r>
            <a:r>
              <a:rPr lang="en-US" sz="1200" kern="1200" dirty="0" err="1">
                <a:solidFill>
                  <a:schemeClr val="tx1"/>
                </a:solidFill>
                <a:latin typeface="Arial" charset="0"/>
                <a:ea typeface="Arial" charset="0"/>
                <a:cs typeface="Arial" charset="0"/>
              </a:rPr>
              <a:t>pbf_s</a:t>
            </a:r>
            <a:r>
              <a:rPr lang="en-US" sz="1200" kern="1200" dirty="0">
                <a:solidFill>
                  <a:schemeClr val="tx1"/>
                </a:solidFill>
                <a:latin typeface="Arial" charset="0"/>
                <a:ea typeface="Arial" charset="0"/>
                <a:cs typeface="Arial" charset="0"/>
              </a:rPr>
              <a:t>$: start location</a:t>
            </a:r>
          </a:p>
          <a:p>
            <a:r>
              <a:rPr lang="en-US" sz="1200" kern="1200" dirty="0">
                <a:solidFill>
                  <a:schemeClr val="tx1"/>
                </a:solidFill>
                <a:latin typeface="Arial" charset="0"/>
                <a:ea typeface="Arial" charset="0"/>
                <a:cs typeface="Arial" charset="0"/>
              </a:rPr>
              <a:t>  \item $\</a:t>
            </a:r>
            <a:r>
              <a:rPr lang="en-US" sz="1200" kern="1200" dirty="0" err="1">
                <a:solidFill>
                  <a:schemeClr val="tx1"/>
                </a:solidFill>
                <a:latin typeface="Arial" charset="0"/>
                <a:ea typeface="Arial" charset="0"/>
                <a:cs typeface="Arial" charset="0"/>
              </a:rPr>
              <a:t>chi_s</a:t>
            </a:r>
            <a:r>
              <a:rPr lang="en-US" sz="1200" kern="1200" dirty="0">
                <a:solidFill>
                  <a:schemeClr val="tx1"/>
                </a:solidFill>
                <a:latin typeface="Arial" charset="0"/>
                <a:ea typeface="Arial" charset="0"/>
                <a:cs typeface="Arial" charset="0"/>
              </a:rPr>
              <a:t>$: start direction</a:t>
            </a:r>
          </a:p>
          <a:p>
            <a:r>
              <a:rPr lang="en-US" sz="1200" kern="1200" dirty="0">
                <a:solidFill>
                  <a:schemeClr val="tx1"/>
                </a:solidFill>
                <a:latin typeface="Arial" charset="0"/>
                <a:ea typeface="Arial" charset="0"/>
                <a:cs typeface="Arial" charset="0"/>
              </a:rPr>
              <a:t>  \item $\</a:t>
            </a:r>
            <a:r>
              <a:rPr lang="en-US" sz="1200" kern="1200" dirty="0" err="1">
                <a:solidFill>
                  <a:schemeClr val="tx1"/>
                </a:solidFill>
                <a:latin typeface="Arial" charset="0"/>
                <a:ea typeface="Arial" charset="0"/>
                <a:cs typeface="Arial" charset="0"/>
              </a:rPr>
              <a:t>pbf_e</a:t>
            </a:r>
            <a:r>
              <a:rPr lang="en-US" sz="1200" kern="1200" dirty="0">
                <a:solidFill>
                  <a:schemeClr val="tx1"/>
                </a:solidFill>
                <a:latin typeface="Arial" charset="0"/>
                <a:ea typeface="Arial" charset="0"/>
                <a:cs typeface="Arial" charset="0"/>
              </a:rPr>
              <a:t>$: end location</a:t>
            </a:r>
          </a:p>
          <a:p>
            <a:r>
              <a:rPr lang="en-US" sz="1200" kern="1200" dirty="0">
                <a:solidFill>
                  <a:schemeClr val="tx1"/>
                </a:solidFill>
                <a:latin typeface="Arial" charset="0"/>
                <a:ea typeface="Arial" charset="0"/>
                <a:cs typeface="Arial" charset="0"/>
              </a:rPr>
              <a:t>  \item $\</a:t>
            </a:r>
            <a:r>
              <a:rPr lang="en-US" sz="1200" kern="1200" dirty="0" err="1">
                <a:solidFill>
                  <a:schemeClr val="tx1"/>
                </a:solidFill>
                <a:latin typeface="Arial" charset="0"/>
                <a:ea typeface="Arial" charset="0"/>
                <a:cs typeface="Arial" charset="0"/>
              </a:rPr>
              <a:t>chi_e</a:t>
            </a:r>
            <a:r>
              <a:rPr lang="en-US" sz="1200" kern="1200" dirty="0">
                <a:solidFill>
                  <a:schemeClr val="tx1"/>
                </a:solidFill>
                <a:latin typeface="Arial" charset="0"/>
                <a:ea typeface="Arial" charset="0"/>
                <a:cs typeface="Arial" charset="0"/>
              </a:rPr>
              <a:t>$: end direction</a:t>
            </a:r>
          </a:p>
          <a:p>
            <a:r>
              <a:rPr lang="en-US" sz="1200" kern="1200" dirty="0">
                <a:solidFill>
                  <a:schemeClr val="tx1"/>
                </a:solidFill>
                <a:latin typeface="Arial" charset="0"/>
                <a:ea typeface="Arial" charset="0"/>
                <a:cs typeface="Arial" charset="0"/>
              </a:rPr>
              <a:t>\end{itemize}</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Calculate </a:t>
            </a:r>
            <a:r>
              <a:rPr lang="en-US" sz="1200" kern="1200" dirty="0" err="1">
                <a:solidFill>
                  <a:schemeClr val="tx1"/>
                </a:solidFill>
                <a:latin typeface="Arial" charset="0"/>
                <a:ea typeface="Arial" charset="0"/>
                <a:cs typeface="Arial" charset="0"/>
              </a:rPr>
              <a:t>Dubins</a:t>
            </a:r>
            <a:r>
              <a:rPr lang="en-US" sz="1200" kern="1200" dirty="0">
                <a:solidFill>
                  <a:schemeClr val="tx1"/>
                </a:solidFill>
                <a:latin typeface="Arial" charset="0"/>
                <a:ea typeface="Arial" charset="0"/>
                <a:cs typeface="Arial" charset="0"/>
              </a:rPr>
              <a:t> path parameters</a:t>
            </a:r>
          </a:p>
          <a:p>
            <a:r>
              <a:rPr lang="en-US" sz="1200" kern="1200" dirty="0">
                <a:solidFill>
                  <a:schemeClr val="tx1"/>
                </a:solidFill>
                <a:latin typeface="Arial" charset="0"/>
                <a:ea typeface="Arial" charset="0"/>
                <a:cs typeface="Arial" charset="0"/>
              </a:rPr>
              <a:t>\begin{itemize}</a:t>
            </a:r>
          </a:p>
          <a:p>
            <a:r>
              <a:rPr lang="en-US" sz="1200" kern="1200" dirty="0">
                <a:solidFill>
                  <a:schemeClr val="tx1"/>
                </a:solidFill>
                <a:latin typeface="Arial" charset="0"/>
                <a:ea typeface="Arial" charset="0"/>
                <a:cs typeface="Arial" charset="0"/>
              </a:rPr>
              <a:t>  \item $\</a:t>
            </a:r>
            <a:r>
              <a:rPr lang="en-US" sz="1200" kern="1200" dirty="0" err="1">
                <a:solidFill>
                  <a:schemeClr val="tx1"/>
                </a:solidFill>
                <a:latin typeface="Arial" charset="0"/>
                <a:ea typeface="Arial" charset="0"/>
                <a:cs typeface="Arial" charset="0"/>
              </a:rPr>
              <a:t>cbf_s</a:t>
            </a:r>
            <a:r>
              <a:rPr lang="en-US" sz="1200" kern="1200" dirty="0">
                <a:solidFill>
                  <a:schemeClr val="tx1"/>
                </a:solidFill>
                <a:latin typeface="Arial" charset="0"/>
                <a:ea typeface="Arial" charset="0"/>
                <a:cs typeface="Arial" charset="0"/>
              </a:rPr>
              <a:t>$: start circle location</a:t>
            </a:r>
          </a:p>
          <a:p>
            <a:r>
              <a:rPr lang="en-US" sz="1200" kern="1200" dirty="0">
                <a:solidFill>
                  <a:schemeClr val="tx1"/>
                </a:solidFill>
                <a:latin typeface="Arial" charset="0"/>
                <a:ea typeface="Arial" charset="0"/>
                <a:cs typeface="Arial" charset="0"/>
              </a:rPr>
              <a:t>  \item $\</a:t>
            </a:r>
            <a:r>
              <a:rPr lang="en-US" sz="1200" kern="1200" dirty="0" err="1">
                <a:solidFill>
                  <a:schemeClr val="tx1"/>
                </a:solidFill>
                <a:latin typeface="Arial" charset="0"/>
                <a:ea typeface="Arial" charset="0"/>
                <a:cs typeface="Arial" charset="0"/>
              </a:rPr>
              <a:t>lambda_s</a:t>
            </a:r>
            <a:r>
              <a:rPr lang="en-US" sz="1200" kern="1200" dirty="0">
                <a:solidFill>
                  <a:schemeClr val="tx1"/>
                </a:solidFill>
                <a:latin typeface="Arial" charset="0"/>
                <a:ea typeface="Arial" charset="0"/>
                <a:cs typeface="Arial" charset="0"/>
              </a:rPr>
              <a:t>$: start circle direction</a:t>
            </a:r>
          </a:p>
          <a:p>
            <a:r>
              <a:rPr lang="en-US" sz="1200" kern="1200" dirty="0">
                <a:solidFill>
                  <a:schemeClr val="tx1"/>
                </a:solidFill>
                <a:latin typeface="Arial" charset="0"/>
                <a:ea typeface="Arial" charset="0"/>
                <a:cs typeface="Arial" charset="0"/>
              </a:rPr>
              <a:t>  \item $\</a:t>
            </a:r>
            <a:r>
              <a:rPr lang="en-US" sz="1200" kern="1200" dirty="0" err="1">
                <a:solidFill>
                  <a:schemeClr val="tx1"/>
                </a:solidFill>
                <a:latin typeface="Arial" charset="0"/>
                <a:ea typeface="Arial" charset="0"/>
                <a:cs typeface="Arial" charset="0"/>
              </a:rPr>
              <a:t>cbf_e</a:t>
            </a:r>
            <a:r>
              <a:rPr lang="en-US" sz="1200" kern="1200" dirty="0">
                <a:solidFill>
                  <a:schemeClr val="tx1"/>
                </a:solidFill>
                <a:latin typeface="Arial" charset="0"/>
                <a:ea typeface="Arial" charset="0"/>
                <a:cs typeface="Arial" charset="0"/>
              </a:rPr>
              <a:t>$: end circle location</a:t>
            </a:r>
          </a:p>
          <a:p>
            <a:r>
              <a:rPr lang="en-US" sz="1200" kern="1200" dirty="0">
                <a:solidFill>
                  <a:schemeClr val="tx1"/>
                </a:solidFill>
                <a:latin typeface="Arial" charset="0"/>
                <a:ea typeface="Arial" charset="0"/>
                <a:cs typeface="Arial" charset="0"/>
              </a:rPr>
              <a:t>  \item $\</a:t>
            </a:r>
            <a:r>
              <a:rPr lang="en-US" sz="1200" kern="1200" dirty="0" err="1">
                <a:solidFill>
                  <a:schemeClr val="tx1"/>
                </a:solidFill>
                <a:latin typeface="Arial" charset="0"/>
                <a:ea typeface="Arial" charset="0"/>
                <a:cs typeface="Arial" charset="0"/>
              </a:rPr>
              <a:t>lambda_e</a:t>
            </a:r>
            <a:r>
              <a:rPr lang="en-US" sz="1200" kern="1200" dirty="0">
                <a:solidFill>
                  <a:schemeClr val="tx1"/>
                </a:solidFill>
                <a:latin typeface="Arial" charset="0"/>
                <a:ea typeface="Arial" charset="0"/>
                <a:cs typeface="Arial" charset="0"/>
              </a:rPr>
              <a:t>$: end circle direction</a:t>
            </a:r>
          </a:p>
          <a:p>
            <a:r>
              <a:rPr lang="en-US" sz="1200" kern="1200" dirty="0">
                <a:solidFill>
                  <a:schemeClr val="tx1"/>
                </a:solidFill>
                <a:latin typeface="Arial" charset="0"/>
                <a:ea typeface="Arial" charset="0"/>
                <a:cs typeface="Arial" charset="0"/>
              </a:rPr>
              <a:t>  \item $\zbf_1,\qbf_1$: half-plane $\Hcal_1$ parameters  </a:t>
            </a:r>
          </a:p>
          <a:p>
            <a:r>
              <a:rPr lang="en-US" sz="1200" kern="1200" dirty="0">
                <a:solidFill>
                  <a:schemeClr val="tx1"/>
                </a:solidFill>
                <a:latin typeface="Arial" charset="0"/>
                <a:ea typeface="Arial" charset="0"/>
                <a:cs typeface="Arial" charset="0"/>
              </a:rPr>
              <a:t>  \item $\zbf_2,\qbf_2$: half-plane $\Hcal_2$ parameters  </a:t>
            </a:r>
          </a:p>
          <a:p>
            <a:r>
              <a:rPr lang="en-US" sz="1200" kern="1200" dirty="0">
                <a:solidFill>
                  <a:schemeClr val="tx1"/>
                </a:solidFill>
                <a:latin typeface="Arial" charset="0"/>
                <a:ea typeface="Arial" charset="0"/>
                <a:cs typeface="Arial" charset="0"/>
              </a:rPr>
              <a:t>  \item $\zbf_3,\qbf_3$: half-plane $\Hcal_3$ parameters</a:t>
            </a:r>
          </a:p>
          <a:p>
            <a:r>
              <a:rPr lang="en-US" sz="1200" kern="1200" dirty="0">
                <a:solidFill>
                  <a:schemeClr val="tx1"/>
                </a:solidFill>
                <a:latin typeface="Arial" charset="0"/>
                <a:ea typeface="Arial" charset="0"/>
                <a:cs typeface="Arial" charset="0"/>
              </a:rPr>
              <a:t>\end{itemize}</a:t>
            </a:r>
          </a:p>
          <a:p>
            <a:endParaRPr lang="en-US" dirty="0"/>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24</a:t>
            </a:fld>
            <a:endParaRPr lang="en-US"/>
          </a:p>
        </p:txBody>
      </p:sp>
    </p:spTree>
    <p:extLst>
      <p:ext uri="{BB962C8B-B14F-4D97-AF65-F5344CB8AC3E}">
        <p14:creationId xmlns:p14="http://schemas.microsoft.com/office/powerpoint/2010/main" val="7671685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25</a:t>
            </a:fld>
            <a:endParaRPr lang="en-US"/>
          </a:p>
        </p:txBody>
      </p:sp>
    </p:spTree>
    <p:extLst>
      <p:ext uri="{BB962C8B-B14F-4D97-AF65-F5344CB8AC3E}">
        <p14:creationId xmlns:p14="http://schemas.microsoft.com/office/powerpoint/2010/main" val="7671685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26</a:t>
            </a:fld>
            <a:endParaRPr lang="en-US"/>
          </a:p>
        </p:txBody>
      </p:sp>
    </p:spTree>
    <p:extLst>
      <p:ext uri="{BB962C8B-B14F-4D97-AF65-F5344CB8AC3E}">
        <p14:creationId xmlns:p14="http://schemas.microsoft.com/office/powerpoint/2010/main" val="7671685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{\bf </a:t>
            </a:r>
            <a:r>
              <a:rPr lang="en-US" sz="1200" kern="1200" dirty="0" err="1">
                <a:solidFill>
                  <a:schemeClr val="tx1"/>
                </a:solidFill>
                <a:effectLst/>
                <a:latin typeface="Arial" charset="0"/>
                <a:ea typeface="Arial" charset="0"/>
                <a:cs typeface="Arial" charset="0"/>
              </a:rPr>
              <a:t>Dubins</a:t>
            </a:r>
            <a:r>
              <a:rPr lang="en-US" sz="1200" kern="1200" dirty="0">
                <a:solidFill>
                  <a:schemeClr val="tx1"/>
                </a:solidFill>
                <a:effectLst/>
                <a:latin typeface="Arial" charset="0"/>
                <a:ea typeface="Arial" charset="0"/>
                <a:cs typeface="Arial" charset="0"/>
              </a:rPr>
              <a:t> Airplane model:}</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\dot{r}_n &amp;= V\cos\psi \cos\</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\dot{r}_e &amp;= V\sin\psi \cos\</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\dot{r}_d &amp;= -V\sin\</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\dot{\psi} &amp;=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{g}{V}\tan\</a:t>
            </a:r>
            <a:r>
              <a:rPr lang="en-US" sz="1200" kern="1200" dirty="0" err="1">
                <a:solidFill>
                  <a:schemeClr val="tx1"/>
                </a:solidFill>
                <a:effectLst/>
                <a:latin typeface="Arial" charset="0"/>
                <a:ea typeface="Arial" charset="0"/>
                <a:cs typeface="Arial" charset="0"/>
              </a:rPr>
              <a:t>phi^c</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Where the commanded flight path angle $\</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and the commanded roll angle $\</a:t>
            </a:r>
            <a:r>
              <a:rPr lang="en-US" sz="1200" kern="1200" dirty="0" err="1">
                <a:solidFill>
                  <a:schemeClr val="tx1"/>
                </a:solidFill>
                <a:effectLst/>
                <a:latin typeface="Arial" charset="0"/>
                <a:ea typeface="Arial" charset="0"/>
                <a:cs typeface="Arial" charset="0"/>
              </a:rPr>
              <a:t>phi^c</a:t>
            </a:r>
            <a:r>
              <a:rPr lang="en-US" sz="1200" kern="1200" dirty="0">
                <a:solidFill>
                  <a:schemeClr val="tx1"/>
                </a:solidFill>
                <a:effectLst/>
                <a:latin typeface="Arial" charset="0"/>
                <a:ea typeface="Arial" charset="0"/>
                <a:cs typeface="Arial" charset="0"/>
              </a:rPr>
              <a:t>$ are constrained by </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phi^c</a:t>
            </a:r>
            <a:r>
              <a:rPr lang="en-US" sz="1200" kern="1200" dirty="0">
                <a:solidFill>
                  <a:schemeClr val="tx1"/>
                </a:solidFill>
                <a:effectLst/>
                <a:latin typeface="Arial" charset="0"/>
                <a:ea typeface="Arial" charset="0"/>
                <a:cs typeface="Arial" charset="0"/>
              </a:rPr>
              <a:t>| &amp;\</a:t>
            </a:r>
            <a:r>
              <a:rPr lang="en-US" sz="1200" kern="1200" dirty="0" err="1">
                <a:solidFill>
                  <a:schemeClr val="tx1"/>
                </a:solidFill>
                <a:effectLst/>
                <a:latin typeface="Arial" charset="0"/>
                <a:ea typeface="Arial" charset="0"/>
                <a:cs typeface="Arial" charset="0"/>
              </a:rPr>
              <a:t>leq</a:t>
            </a:r>
            <a:r>
              <a:rPr lang="en-US" sz="1200" kern="1200" dirty="0">
                <a:solidFill>
                  <a:schemeClr val="tx1"/>
                </a:solidFill>
                <a:effectLst/>
                <a:latin typeface="Arial" charset="0"/>
                <a:ea typeface="Arial" charset="0"/>
                <a:cs typeface="Arial" charset="0"/>
              </a:rPr>
              <a:t> \bar{\phi}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&amp;\</a:t>
            </a:r>
            <a:r>
              <a:rPr lang="en-US" sz="1200" kern="1200" dirty="0" err="1">
                <a:solidFill>
                  <a:schemeClr val="tx1"/>
                </a:solidFill>
                <a:effectLst/>
                <a:latin typeface="Arial" charset="0"/>
                <a:ea typeface="Arial" charset="0"/>
                <a:cs typeface="Arial" charset="0"/>
              </a:rPr>
              <a:t>leq</a:t>
            </a:r>
            <a:r>
              <a:rPr lang="en-US" sz="1200" kern="1200" dirty="0">
                <a:solidFill>
                  <a:schemeClr val="tx1"/>
                </a:solidFill>
                <a:effectLst/>
                <a:latin typeface="Arial" charset="0"/>
                <a:ea typeface="Arial" charset="0"/>
                <a:cs typeface="Arial" charset="0"/>
              </a:rPr>
              <a:t> \bar{\gamma}. </a:t>
            </a:r>
          </a:p>
          <a:p>
            <a:r>
              <a:rPr lang="en-US" sz="1200" kern="1200" dirty="0">
                <a:solidFill>
                  <a:schemeClr val="tx1"/>
                </a:solidFill>
                <a:effectLst/>
                <a:latin typeface="Arial" charset="0"/>
                <a:ea typeface="Arial" charset="0"/>
                <a:cs typeface="Arial" charset="0"/>
              </a:rPr>
              <a:t>\end{align*}</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37</a:t>
            </a:fld>
            <a:endParaRPr lang="en-US"/>
          </a:p>
        </p:txBody>
      </p:sp>
    </p:spTree>
    <p:extLst>
      <p:ext uri="{BB962C8B-B14F-4D97-AF65-F5344CB8AC3E}">
        <p14:creationId xmlns:p14="http://schemas.microsoft.com/office/powerpoint/2010/main" val="3545344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path is specified as the intersection of two 2D manifolds given by </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\alpha_1(\</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{r})&amp;=0 \\</a:t>
            </a:r>
          </a:p>
          <a:p>
            <a:r>
              <a:rPr lang="en-US" sz="1200" kern="1200" dirty="0">
                <a:solidFill>
                  <a:schemeClr val="tx1"/>
                </a:solidFill>
                <a:effectLst/>
                <a:latin typeface="Arial" charset="0"/>
                <a:ea typeface="Arial" charset="0"/>
                <a:cs typeface="Arial" charset="0"/>
              </a:rPr>
              <a:t>\alpha_2(\</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{r})&amp;=0</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{r}\in\</a:t>
            </a:r>
            <a:r>
              <a:rPr lang="en-US" sz="1200" kern="1200" dirty="0" err="1">
                <a:solidFill>
                  <a:schemeClr val="tx1"/>
                </a:solidFill>
                <a:effectLst/>
                <a:latin typeface="Arial" charset="0"/>
                <a:ea typeface="Arial" charset="0"/>
                <a:cs typeface="Arial" charset="0"/>
              </a:rPr>
              <a:t>mathbb</a:t>
            </a:r>
            <a:r>
              <a:rPr lang="en-US" sz="1200" kern="1200" dirty="0">
                <a:solidFill>
                  <a:schemeClr val="tx1"/>
                </a:solidFill>
                <a:effectLst/>
                <a:latin typeface="Arial" charset="0"/>
                <a:ea typeface="Arial" charset="0"/>
                <a:cs typeface="Arial" charset="0"/>
              </a:rPr>
              <a:t>{R}^3$.  </a:t>
            </a:r>
          </a:p>
          <a:p>
            <a:r>
              <a:rPr lang="en-US" sz="1200" kern="1200" dirty="0">
                <a:solidFill>
                  <a:schemeClr val="tx1"/>
                </a:solidFill>
                <a:effectLst/>
                <a:latin typeface="Arial" charset="0"/>
                <a:ea typeface="Arial" charset="0"/>
                <a:cs typeface="Arial" charset="0"/>
              </a:rPr>
              <a:t>Define the composite function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{1}{2}\alpha_1^2(\</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{1}{2}\alpha_2^2(\</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Note that the gradient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{\partial W}{\partial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 \alpha_1(\</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{\partial \alpha_1}{\partial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 \alpha_2(\</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{\partial \alpha_2}{\partial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points away from the path.</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38</a:t>
            </a:fld>
            <a:endParaRPr lang="en-US"/>
          </a:p>
        </p:txBody>
      </p:sp>
    </p:spTree>
    <p:extLst>
      <p:ext uri="{BB962C8B-B14F-4D97-AF65-F5344CB8AC3E}">
        <p14:creationId xmlns:p14="http://schemas.microsoft.com/office/powerpoint/2010/main" val="10400044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desired velocity vector can be chosen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{u}' = \underbrace{- K_1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{\partial W}{\partial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{r}}}_{\text{velocity directed toward the path}} + \underbrace{K_2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{\partial \alpha_1}{\partial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\times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{\partial \alpha_2}{\partial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{r}}}_{\text{velocity directed along the path}}</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$K_1&gt;0$ and $K_2$ are symmetric tuning matrices, and the definiteness of $K_2$ determines the direction of travel along the path.</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{1cm}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Since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{u}'$ may not equal $</a:t>
            </a:r>
            <a:r>
              <a:rPr lang="en-US" sz="1200" kern="1200" dirty="0" err="1">
                <a:solidFill>
                  <a:schemeClr val="tx1"/>
                </a:solidFill>
                <a:effectLst/>
                <a:latin typeface="Arial" charset="0"/>
                <a:ea typeface="Arial" charset="0"/>
                <a:cs typeface="Arial" charset="0"/>
              </a:rPr>
              <a:t>V_a</a:t>
            </a:r>
            <a:r>
              <a:rPr lang="en-US" sz="1200" kern="1200" dirty="0">
                <a:solidFill>
                  <a:schemeClr val="tx1"/>
                </a:solidFill>
                <a:effectLst/>
                <a:latin typeface="Arial" charset="0"/>
                <a:ea typeface="Arial" charset="0"/>
                <a:cs typeface="Arial" charset="0"/>
              </a:rPr>
              <a:t>$, normalize to get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{u} = </a:t>
            </a:r>
            <a:r>
              <a:rPr lang="en-US" sz="1200" kern="1200" dirty="0" err="1">
                <a:solidFill>
                  <a:schemeClr val="tx1"/>
                </a:solidFill>
                <a:effectLst/>
                <a:latin typeface="Arial" charset="0"/>
                <a:ea typeface="Arial" charset="0"/>
                <a:cs typeface="Arial" charset="0"/>
              </a:rPr>
              <a:t>V_a</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{u}'}{\|\</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{u}'\|}.</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39</a:t>
            </a:fld>
            <a:endParaRPr lang="en-US"/>
          </a:p>
        </p:txBody>
      </p:sp>
    </p:spTree>
    <p:extLst>
      <p:ext uri="{BB962C8B-B14F-4D97-AF65-F5344CB8AC3E}">
        <p14:creationId xmlns:p14="http://schemas.microsoft.com/office/powerpoint/2010/main" val="20887169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Setting the NED components of the velocity of the </a:t>
            </a:r>
            <a:r>
              <a:rPr lang="en-US" sz="1200" kern="1200" dirty="0" err="1">
                <a:solidFill>
                  <a:schemeClr val="tx1"/>
                </a:solidFill>
                <a:effectLst/>
                <a:latin typeface="Arial" charset="0"/>
                <a:ea typeface="Arial" charset="0"/>
                <a:cs typeface="Arial" charset="0"/>
              </a:rPr>
              <a:t>Dubins</a:t>
            </a:r>
            <a:r>
              <a:rPr lang="en-US" sz="1200" kern="1200" dirty="0">
                <a:solidFill>
                  <a:schemeClr val="tx1"/>
                </a:solidFill>
                <a:effectLst/>
                <a:latin typeface="Arial" charset="0"/>
                <a:ea typeface="Arial" charset="0"/>
                <a:cs typeface="Arial" charset="0"/>
              </a:rPr>
              <a:t> airplane model to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{u} = (u_1, u_2, u_3)^\top$ gives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V\cos\</a:t>
            </a:r>
            <a:r>
              <a:rPr lang="en-US" sz="1200" kern="1200" dirty="0" err="1">
                <a:solidFill>
                  <a:schemeClr val="tx1"/>
                </a:solidFill>
                <a:effectLst/>
                <a:latin typeface="Arial" charset="0"/>
                <a:ea typeface="Arial" charset="0"/>
                <a:cs typeface="Arial" charset="0"/>
              </a:rPr>
              <a:t>psi^d</a:t>
            </a:r>
            <a:r>
              <a:rPr lang="en-US" sz="1200" kern="1200" dirty="0">
                <a:solidFill>
                  <a:schemeClr val="tx1"/>
                </a:solidFill>
                <a:effectLst/>
                <a:latin typeface="Arial" charset="0"/>
                <a:ea typeface="Arial" charset="0"/>
                <a:cs typeface="Arial" charset="0"/>
              </a:rPr>
              <a:t> \cos\</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&amp;= u_1\\</a:t>
            </a:r>
          </a:p>
          <a:p>
            <a:r>
              <a:rPr lang="en-US" sz="1200" kern="1200" dirty="0">
                <a:solidFill>
                  <a:schemeClr val="tx1"/>
                </a:solidFill>
                <a:effectLst/>
                <a:latin typeface="Arial" charset="0"/>
                <a:ea typeface="Arial" charset="0"/>
                <a:cs typeface="Arial" charset="0"/>
              </a:rPr>
              <a:t>V\sin\</a:t>
            </a:r>
            <a:r>
              <a:rPr lang="en-US" sz="1200" kern="1200" dirty="0" err="1">
                <a:solidFill>
                  <a:schemeClr val="tx1"/>
                </a:solidFill>
                <a:effectLst/>
                <a:latin typeface="Arial" charset="0"/>
                <a:ea typeface="Arial" charset="0"/>
                <a:cs typeface="Arial" charset="0"/>
              </a:rPr>
              <a:t>psi^d</a:t>
            </a:r>
            <a:r>
              <a:rPr lang="en-US" sz="1200" kern="1200" dirty="0">
                <a:solidFill>
                  <a:schemeClr val="tx1"/>
                </a:solidFill>
                <a:effectLst/>
                <a:latin typeface="Arial" charset="0"/>
                <a:ea typeface="Arial" charset="0"/>
                <a:cs typeface="Arial" charset="0"/>
              </a:rPr>
              <a:t> \cos\</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&amp;= u_2 \\</a:t>
            </a:r>
          </a:p>
          <a:p>
            <a:r>
              <a:rPr lang="en-US" sz="1200" kern="1200" dirty="0">
                <a:solidFill>
                  <a:schemeClr val="tx1"/>
                </a:solidFill>
                <a:effectLst/>
                <a:latin typeface="Arial" charset="0"/>
                <a:ea typeface="Arial" charset="0"/>
                <a:cs typeface="Arial" charset="0"/>
              </a:rPr>
              <a:t>-V\sin\</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&amp;= u_3.</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Solving for $\</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and  $\</a:t>
            </a:r>
            <a:r>
              <a:rPr lang="en-US" sz="1200" kern="1200" dirty="0" err="1">
                <a:solidFill>
                  <a:schemeClr val="tx1"/>
                </a:solidFill>
                <a:effectLst/>
                <a:latin typeface="Arial" charset="0"/>
                <a:ea typeface="Arial" charset="0"/>
                <a:cs typeface="Arial" charset="0"/>
              </a:rPr>
              <a:t>psi^d</a:t>
            </a:r>
            <a:r>
              <a:rPr lang="en-US" sz="1200" kern="1200" dirty="0">
                <a:solidFill>
                  <a:schemeClr val="tx1"/>
                </a:solidFill>
                <a:effectLst/>
                <a:latin typeface="Arial" charset="0"/>
                <a:ea typeface="Arial" charset="0"/>
                <a:cs typeface="Arial" charset="0"/>
              </a:rPr>
              <a:t>$ results in </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 &amp;= -\text{sat}_{\bar{\gamma}}\left[\sin^{-1}\left(\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{u_3}{V}\right) \right]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psi^d</a:t>
            </a:r>
            <a:r>
              <a:rPr lang="en-US" sz="1200" kern="1200" dirty="0">
                <a:solidFill>
                  <a:schemeClr val="tx1"/>
                </a:solidFill>
                <a:effectLst/>
                <a:latin typeface="Arial" charset="0"/>
                <a:ea typeface="Arial" charset="0"/>
                <a:cs typeface="Arial" charset="0"/>
              </a:rPr>
              <a:t> &amp;= \text{atan2}(u_2,u_1).</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Assuming the inner-loop lateral-directional dynamics are accurately modeled by the coordinated-turn equation, the commanded roll angle is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phi^c</a:t>
            </a:r>
            <a:r>
              <a:rPr lang="en-US" sz="1200" kern="1200" dirty="0">
                <a:solidFill>
                  <a:schemeClr val="tx1"/>
                </a:solidFill>
                <a:effectLst/>
                <a:latin typeface="Arial" charset="0"/>
                <a:ea typeface="Arial" charset="0"/>
                <a:cs typeface="Arial" charset="0"/>
              </a:rPr>
              <a:t> = \text{sat}_{\bar{\phi}}\left[k_{\phi}(\</a:t>
            </a:r>
            <a:r>
              <a:rPr lang="en-US" sz="1200" kern="1200" dirty="0" err="1">
                <a:solidFill>
                  <a:schemeClr val="tx1"/>
                </a:solidFill>
                <a:effectLst/>
                <a:latin typeface="Arial" charset="0"/>
                <a:ea typeface="Arial" charset="0"/>
                <a:cs typeface="Arial" charset="0"/>
              </a:rPr>
              <a:t>psi^d</a:t>
            </a:r>
            <a:r>
              <a:rPr lang="en-US" sz="1200" kern="1200" dirty="0">
                <a:solidFill>
                  <a:schemeClr val="tx1"/>
                </a:solidFill>
                <a:effectLst/>
                <a:latin typeface="Arial" charset="0"/>
                <a:ea typeface="Arial" charset="0"/>
                <a:cs typeface="Arial" charset="0"/>
              </a:rPr>
              <a:t> - \psi)\right],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$k_\phi$ is a positive constant.  </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40</a:t>
            </a:fld>
            <a:endParaRPr lang="en-US"/>
          </a:p>
        </p:txBody>
      </p:sp>
    </p:spTree>
    <p:extLst>
      <p:ext uri="{BB962C8B-B14F-4D97-AF65-F5344CB8AC3E}">
        <p14:creationId xmlns:p14="http://schemas.microsoft.com/office/powerpoint/2010/main" val="10178820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The straight line path is given by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{P}_{\text{line}}(\</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{c}_\ell,\psi_\ell,\gamma_\ell) = \left\{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{r}\in\</a:t>
            </a:r>
            <a:r>
              <a:rPr lang="en-US" sz="1200" kern="1200" dirty="0" err="1">
                <a:solidFill>
                  <a:schemeClr val="tx1"/>
                </a:solidFill>
                <a:effectLst/>
                <a:latin typeface="Arial" charset="0"/>
                <a:ea typeface="Arial" charset="0"/>
                <a:cs typeface="Arial" charset="0"/>
              </a:rPr>
              <a:t>mathbb</a:t>
            </a:r>
            <a:r>
              <a:rPr lang="en-US" sz="1200" kern="1200" dirty="0">
                <a:solidFill>
                  <a:schemeClr val="tx1"/>
                </a:solidFill>
                <a:effectLst/>
                <a:latin typeface="Arial" charset="0"/>
                <a:ea typeface="Arial" charset="0"/>
                <a:cs typeface="Arial" charset="0"/>
              </a:rPr>
              <a:t>{R}^3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{c}_\ell +</a:t>
            </a:r>
          </a:p>
          <a:p>
            <a:r>
              <a:rPr lang="en-US" sz="1200" kern="1200" dirty="0">
                <a:solidFill>
                  <a:schemeClr val="tx1"/>
                </a:solidFill>
                <a:effectLst/>
                <a:latin typeface="Arial" charset="0"/>
                <a:ea typeface="Arial" charset="0"/>
                <a:cs typeface="Arial" charset="0"/>
              </a:rPr>
              <a:t>\sigma\</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{q}_\ell, \sigma\in\</a:t>
            </a:r>
            <a:r>
              <a:rPr lang="en-US" sz="1200" kern="1200" dirty="0" err="1">
                <a:solidFill>
                  <a:schemeClr val="tx1"/>
                </a:solidFill>
                <a:effectLst/>
                <a:latin typeface="Arial" charset="0"/>
                <a:ea typeface="Arial" charset="0"/>
                <a:cs typeface="Arial" charset="0"/>
              </a:rPr>
              <a:t>mathbb</a:t>
            </a:r>
            <a:r>
              <a:rPr lang="en-US" sz="1200" kern="1200" dirty="0">
                <a:solidFill>
                  <a:schemeClr val="tx1"/>
                </a:solidFill>
                <a:effectLst/>
                <a:latin typeface="Arial" charset="0"/>
                <a:ea typeface="Arial" charset="0"/>
                <a:cs typeface="Arial" charset="0"/>
              </a:rPr>
              <a:t>{R} \right\},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{q}_\ell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q_n</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q_e</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q_d</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\cos\psi_\ell\cos\gamma_\ell \\ \sin\psi_\ell\cos\gamma_\ell \\ -\sin\gamma_\ell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Define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{n}_{\text{</a:t>
            </a:r>
            <a:r>
              <a:rPr lang="en-US" sz="1200" kern="1200" dirty="0" err="1">
                <a:solidFill>
                  <a:schemeClr val="tx1"/>
                </a:solidFill>
                <a:effectLst/>
                <a:latin typeface="Arial" charset="0"/>
                <a:ea typeface="Arial" charset="0"/>
                <a:cs typeface="Arial" charset="0"/>
              </a:rPr>
              <a:t>lon</a:t>
            </a:r>
            <a:r>
              <a:rPr lang="en-US" sz="1200" kern="1200" dirty="0">
                <a:solidFill>
                  <a:schemeClr val="tx1"/>
                </a:solidFill>
                <a:effectLst/>
                <a:latin typeface="Arial" charset="0"/>
                <a:ea typeface="Arial" charset="0"/>
                <a:cs typeface="Arial" charset="0"/>
              </a:rPr>
              <a:t>}} &amp;=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}-\sin\psi_\ell \\ \cos\psi_\ell \\ 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{n}_{\text{</a:t>
            </a:r>
            <a:r>
              <a:rPr lang="en-US" sz="1200" kern="1200" dirty="0" err="1">
                <a:solidFill>
                  <a:schemeClr val="tx1"/>
                </a:solidFill>
                <a:effectLst/>
                <a:latin typeface="Arial" charset="0"/>
                <a:ea typeface="Arial" charset="0"/>
                <a:cs typeface="Arial" charset="0"/>
              </a:rPr>
              <a:t>lat</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{n}_{\text{</a:t>
            </a:r>
            <a:r>
              <a:rPr lang="en-US" sz="1200" kern="1200" dirty="0" err="1">
                <a:solidFill>
                  <a:schemeClr val="tx1"/>
                </a:solidFill>
                <a:effectLst/>
                <a:latin typeface="Arial" charset="0"/>
                <a:ea typeface="Arial" charset="0"/>
                <a:cs typeface="Arial" charset="0"/>
              </a:rPr>
              <a:t>lon</a:t>
            </a:r>
            <a:r>
              <a:rPr lang="en-US" sz="1200" kern="1200" dirty="0">
                <a:solidFill>
                  <a:schemeClr val="tx1"/>
                </a:solidFill>
                <a:effectLst/>
                <a:latin typeface="Arial" charset="0"/>
                <a:ea typeface="Arial" charset="0"/>
                <a:cs typeface="Arial" charset="0"/>
              </a:rPr>
              <a:t>}} \times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{q}_\ell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}-\cos\psi_\ell\sin\gamma_\ell \\ -\sin\psi_\ell\sin\gamma_\ell \\ -\cos\gamma_\ell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to get</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\alpha_{\text{</a:t>
            </a:r>
            <a:r>
              <a:rPr lang="en-US" sz="1200" kern="1200" dirty="0" err="1">
                <a:solidFill>
                  <a:schemeClr val="tx1"/>
                </a:solidFill>
                <a:effectLst/>
                <a:latin typeface="Arial" charset="0"/>
                <a:ea typeface="Arial" charset="0"/>
                <a:cs typeface="Arial" charset="0"/>
              </a:rPr>
              <a:t>lon</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&amp;=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{n}_{\text{</a:t>
            </a:r>
            <a:r>
              <a:rPr lang="en-US" sz="1200" kern="1200" dirty="0" err="1">
                <a:solidFill>
                  <a:schemeClr val="tx1"/>
                </a:solidFill>
                <a:effectLst/>
                <a:latin typeface="Arial" charset="0"/>
                <a:ea typeface="Arial" charset="0"/>
                <a:cs typeface="Arial" charset="0"/>
              </a:rPr>
              <a:t>lon</a:t>
            </a:r>
            <a:r>
              <a:rPr lang="en-US" sz="1200" kern="1200" dirty="0">
                <a:solidFill>
                  <a:schemeClr val="tx1"/>
                </a:solidFill>
                <a:effectLst/>
                <a:latin typeface="Arial" charset="0"/>
                <a:ea typeface="Arial" charset="0"/>
                <a:cs typeface="Arial" charset="0"/>
              </a:rPr>
              <a:t>}}^\top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{c}_\ell) = 0 \\</a:t>
            </a:r>
          </a:p>
          <a:p>
            <a:r>
              <a:rPr lang="en-US" sz="1200" kern="1200" dirty="0">
                <a:solidFill>
                  <a:schemeClr val="tx1"/>
                </a:solidFill>
                <a:effectLst/>
                <a:latin typeface="Arial" charset="0"/>
                <a:ea typeface="Arial" charset="0"/>
                <a:cs typeface="Arial" charset="0"/>
              </a:rPr>
              <a:t>\alpha_{\text{</a:t>
            </a:r>
            <a:r>
              <a:rPr lang="en-US" sz="1200" kern="1200" dirty="0" err="1">
                <a:solidFill>
                  <a:schemeClr val="tx1"/>
                </a:solidFill>
                <a:effectLst/>
                <a:latin typeface="Arial" charset="0"/>
                <a:ea typeface="Arial" charset="0"/>
                <a:cs typeface="Arial" charset="0"/>
              </a:rPr>
              <a:t>lat</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&amp;=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{n}_{\text{</a:t>
            </a:r>
            <a:r>
              <a:rPr lang="en-US" sz="1200" kern="1200" dirty="0" err="1">
                <a:solidFill>
                  <a:schemeClr val="tx1"/>
                </a:solidFill>
                <a:effectLst/>
                <a:latin typeface="Arial" charset="0"/>
                <a:ea typeface="Arial" charset="0"/>
                <a:cs typeface="Arial" charset="0"/>
              </a:rPr>
              <a:t>lat</a:t>
            </a:r>
            <a:r>
              <a:rPr lang="en-US" sz="1200" kern="1200" dirty="0">
                <a:solidFill>
                  <a:schemeClr val="tx1"/>
                </a:solidFill>
                <a:effectLst/>
                <a:latin typeface="Arial" charset="0"/>
                <a:ea typeface="Arial" charset="0"/>
                <a:cs typeface="Arial" charset="0"/>
              </a:rPr>
              <a:t>}}^\top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{c}_\ell) = 0.</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41</a:t>
            </a:fld>
            <a:endParaRPr lang="en-US"/>
          </a:p>
        </p:txBody>
      </p:sp>
    </p:spTree>
    <p:extLst>
      <p:ext uri="{BB962C8B-B14F-4D97-AF65-F5344CB8AC3E}">
        <p14:creationId xmlns:p14="http://schemas.microsoft.com/office/powerpoint/2010/main" val="5715650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 helical path is then defined as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{P}_{\text{helix}}(\</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{c}_h, \</a:t>
            </a:r>
            <a:r>
              <a:rPr lang="en-US" sz="1200" kern="1200" dirty="0" err="1">
                <a:solidFill>
                  <a:schemeClr val="tx1"/>
                </a:solidFill>
                <a:effectLst/>
                <a:latin typeface="Arial" charset="0"/>
                <a:ea typeface="Arial" charset="0"/>
                <a:cs typeface="Arial" charset="0"/>
              </a:rPr>
              <a:t>psi_h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lambda_h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R_h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gamma_h</a:t>
            </a:r>
            <a:r>
              <a:rPr lang="en-US" sz="1200" kern="1200" dirty="0">
                <a:solidFill>
                  <a:schemeClr val="tx1"/>
                </a:solidFill>
                <a:effectLst/>
                <a:latin typeface="Arial" charset="0"/>
                <a:ea typeface="Arial" charset="0"/>
                <a:cs typeface="Arial" charset="0"/>
              </a:rPr>
              <a:t>) =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{r}\in\</a:t>
            </a:r>
            <a:r>
              <a:rPr lang="en-US" sz="1200" kern="1200" dirty="0" err="1">
                <a:solidFill>
                  <a:schemeClr val="tx1"/>
                </a:solidFill>
                <a:effectLst/>
                <a:latin typeface="Arial" charset="0"/>
                <a:ea typeface="Arial" charset="0"/>
                <a:cs typeface="Arial" charset="0"/>
              </a:rPr>
              <a:t>mathbb</a:t>
            </a:r>
            <a:r>
              <a:rPr lang="en-US" sz="1200" kern="1200" dirty="0">
                <a:solidFill>
                  <a:schemeClr val="tx1"/>
                </a:solidFill>
                <a:effectLst/>
                <a:latin typeface="Arial" charset="0"/>
                <a:ea typeface="Arial" charset="0"/>
                <a:cs typeface="Arial" charset="0"/>
              </a:rPr>
              <a:t>{R}^3: \alpha_{\text{</a:t>
            </a:r>
            <a:r>
              <a:rPr lang="en-US" sz="1200" kern="1200" dirty="0" err="1">
                <a:solidFill>
                  <a:schemeClr val="tx1"/>
                </a:solidFill>
                <a:effectLst/>
                <a:latin typeface="Arial" charset="0"/>
                <a:ea typeface="Arial" charset="0"/>
                <a:cs typeface="Arial" charset="0"/>
              </a:rPr>
              <a:t>cyl</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{r})=0 \text{~and~} \alpha_{\text{</a:t>
            </a:r>
            <a:r>
              <a:rPr lang="en-US" sz="1200" kern="1200" dirty="0" err="1">
                <a:solidFill>
                  <a:schemeClr val="tx1"/>
                </a:solidFill>
                <a:effectLst/>
                <a:latin typeface="Arial" charset="0"/>
                <a:ea typeface="Arial" charset="0"/>
                <a:cs typeface="Arial" charset="0"/>
              </a:rPr>
              <a:t>pl</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{r})=0 \}.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\alpha_{\text{</a:t>
            </a:r>
            <a:r>
              <a:rPr lang="en-US" sz="1200" kern="1200" dirty="0" err="1">
                <a:solidFill>
                  <a:schemeClr val="tx1"/>
                </a:solidFill>
                <a:effectLst/>
                <a:latin typeface="Arial" charset="0"/>
                <a:ea typeface="Arial" charset="0"/>
                <a:cs typeface="Arial" charset="0"/>
              </a:rPr>
              <a:t>cyl</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&amp;= \left(\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r_n-c_n</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R_h</a:t>
            </a:r>
            <a:r>
              <a:rPr lang="en-US" sz="1200" kern="1200" dirty="0">
                <a:solidFill>
                  <a:schemeClr val="tx1"/>
                </a:solidFill>
                <a:effectLst/>
                <a:latin typeface="Arial" charset="0"/>
                <a:ea typeface="Arial" charset="0"/>
                <a:cs typeface="Arial" charset="0"/>
              </a:rPr>
              <a:t>}\right)^2+\left(\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r_e-c_e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R_h</a:t>
            </a:r>
            <a:r>
              <a:rPr lang="en-US" sz="1200" kern="1200" dirty="0">
                <a:solidFill>
                  <a:schemeClr val="tx1"/>
                </a:solidFill>
                <a:effectLst/>
                <a:latin typeface="Arial" charset="0"/>
                <a:ea typeface="Arial" charset="0"/>
                <a:cs typeface="Arial" charset="0"/>
              </a:rPr>
              <a:t>}\right)^2 - 1 \\</a:t>
            </a:r>
          </a:p>
          <a:p>
            <a:r>
              <a:rPr lang="en-US" sz="1200" kern="1200" dirty="0">
                <a:solidFill>
                  <a:schemeClr val="tx1"/>
                </a:solidFill>
                <a:effectLst/>
                <a:latin typeface="Arial" charset="0"/>
                <a:ea typeface="Arial" charset="0"/>
                <a:cs typeface="Arial" charset="0"/>
              </a:rPr>
              <a:t>    \alpha_{\text{</a:t>
            </a:r>
            <a:r>
              <a:rPr lang="en-US" sz="1200" kern="1200" dirty="0" err="1">
                <a:solidFill>
                  <a:schemeClr val="tx1"/>
                </a:solidFill>
                <a:effectLst/>
                <a:latin typeface="Arial" charset="0"/>
                <a:ea typeface="Arial" charset="0"/>
                <a:cs typeface="Arial" charset="0"/>
              </a:rPr>
              <a:t>pl</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&amp;= \left(\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r_d-c_d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R_h</a:t>
            </a:r>
            <a:r>
              <a:rPr lang="en-US" sz="1200" kern="1200" dirty="0">
                <a:solidFill>
                  <a:schemeClr val="tx1"/>
                </a:solidFill>
                <a:effectLst/>
                <a:latin typeface="Arial" charset="0"/>
                <a:ea typeface="Arial" charset="0"/>
                <a:cs typeface="Arial" charset="0"/>
              </a:rPr>
              <a:t>}\right)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{\tan\</a:t>
            </a:r>
            <a:r>
              <a:rPr lang="en-US" sz="1200" kern="1200" dirty="0" err="1">
                <a:solidFill>
                  <a:schemeClr val="tx1"/>
                </a:solidFill>
                <a:effectLst/>
                <a:latin typeface="Arial" charset="0"/>
                <a:ea typeface="Arial" charset="0"/>
                <a:cs typeface="Arial" charset="0"/>
              </a:rPr>
              <a:t>gamma_h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lambda_h</a:t>
            </a:r>
            <a:r>
              <a:rPr lang="en-US" sz="1200" kern="1200" dirty="0">
                <a:solidFill>
                  <a:schemeClr val="tx1"/>
                </a:solidFill>
                <a:effectLst/>
                <a:latin typeface="Arial" charset="0"/>
                <a:ea typeface="Arial" charset="0"/>
                <a:cs typeface="Arial" charset="0"/>
              </a:rPr>
              <a:t>}\left(\tan^{-1}\left(\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r_e-c_e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r_n-c_n</a:t>
            </a:r>
            <a:r>
              <a:rPr lang="en-US" sz="1200" kern="1200" dirty="0">
                <a:solidFill>
                  <a:schemeClr val="tx1"/>
                </a:solidFill>
                <a:effectLst/>
                <a:latin typeface="Arial" charset="0"/>
                <a:ea typeface="Arial" charset="0"/>
                <a:cs typeface="Arial" charset="0"/>
              </a:rPr>
              <a:t>}\right)-\</a:t>
            </a:r>
            <a:r>
              <a:rPr lang="en-US" sz="1200" kern="1200" dirty="0" err="1">
                <a:solidFill>
                  <a:schemeClr val="tx1"/>
                </a:solidFill>
                <a:effectLst/>
                <a:latin typeface="Arial" charset="0"/>
                <a:ea typeface="Arial" charset="0"/>
                <a:cs typeface="Arial" charset="0"/>
              </a:rPr>
              <a:t>psi_h</a:t>
            </a:r>
            <a:r>
              <a:rPr lang="en-US" sz="1200" kern="1200" dirty="0">
                <a:solidFill>
                  <a:schemeClr val="tx1"/>
                </a:solidFill>
                <a:effectLst/>
                <a:latin typeface="Arial" charset="0"/>
                <a:ea typeface="Arial" charset="0"/>
                <a:cs typeface="Arial" charset="0"/>
              </a:rPr>
              <a:t>\right)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the initial position along the helix is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{r}(0)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{c}_h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R_h</a:t>
            </a:r>
            <a:r>
              <a:rPr lang="en-US" sz="1200" kern="1200" dirty="0">
                <a:solidFill>
                  <a:schemeClr val="tx1"/>
                </a:solidFill>
                <a:effectLst/>
                <a:latin typeface="Arial" charset="0"/>
                <a:ea typeface="Arial" charset="0"/>
                <a:cs typeface="Arial" charset="0"/>
              </a:rPr>
              <a:t>\cos\</a:t>
            </a:r>
            <a:r>
              <a:rPr lang="en-US" sz="1200" kern="1200" dirty="0" err="1">
                <a:solidFill>
                  <a:schemeClr val="tx1"/>
                </a:solidFill>
                <a:effectLst/>
                <a:latin typeface="Arial" charset="0"/>
                <a:ea typeface="Arial" charset="0"/>
                <a:cs typeface="Arial" charset="0"/>
              </a:rPr>
              <a:t>psi_h</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R_h</a:t>
            </a:r>
            <a:r>
              <a:rPr lang="en-US" sz="1200" kern="1200" dirty="0">
                <a:solidFill>
                  <a:schemeClr val="tx1"/>
                </a:solidFill>
                <a:effectLst/>
                <a:latin typeface="Arial" charset="0"/>
                <a:ea typeface="Arial" charset="0"/>
                <a:cs typeface="Arial" charset="0"/>
              </a:rPr>
              <a:t>\sin\</a:t>
            </a:r>
            <a:r>
              <a:rPr lang="en-US" sz="1200" kern="1200" dirty="0" err="1">
                <a:solidFill>
                  <a:schemeClr val="tx1"/>
                </a:solidFill>
                <a:effectLst/>
                <a:latin typeface="Arial" charset="0"/>
                <a:ea typeface="Arial" charset="0"/>
                <a:cs typeface="Arial" charset="0"/>
              </a:rPr>
              <a:t>psi_h</a:t>
            </a:r>
            <a:r>
              <a:rPr lang="en-US" sz="1200" kern="1200" dirty="0">
                <a:solidFill>
                  <a:schemeClr val="tx1"/>
                </a:solidFill>
                <a:effectLst/>
                <a:latin typeface="Arial" charset="0"/>
                <a:ea typeface="Arial" charset="0"/>
                <a:cs typeface="Arial" charset="0"/>
              </a:rPr>
              <a:t> \\ 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{c}_h$ is the center of the helix, $</a:t>
            </a:r>
            <a:r>
              <a:rPr lang="en-US" sz="1200" kern="1200" dirty="0" err="1">
                <a:solidFill>
                  <a:schemeClr val="tx1"/>
                </a:solidFill>
                <a:effectLst/>
                <a:latin typeface="Arial" charset="0"/>
                <a:ea typeface="Arial" charset="0"/>
                <a:cs typeface="Arial" charset="0"/>
              </a:rPr>
              <a:t>R_h</a:t>
            </a:r>
            <a:r>
              <a:rPr lang="en-US" sz="1200" kern="1200" dirty="0">
                <a:solidFill>
                  <a:schemeClr val="tx1"/>
                </a:solidFill>
                <a:effectLst/>
                <a:latin typeface="Arial" charset="0"/>
                <a:ea typeface="Arial" charset="0"/>
                <a:cs typeface="Arial" charset="0"/>
              </a:rPr>
              <a:t>$ is the radius, $\</a:t>
            </a:r>
            <a:r>
              <a:rPr lang="en-US" sz="1200" kern="1200" dirty="0" err="1">
                <a:solidFill>
                  <a:schemeClr val="tx1"/>
                </a:solidFill>
                <a:effectLst/>
                <a:latin typeface="Arial" charset="0"/>
                <a:ea typeface="Arial" charset="0"/>
                <a:cs typeface="Arial" charset="0"/>
              </a:rPr>
              <a:t>gamma_h</a:t>
            </a:r>
            <a:r>
              <a:rPr lang="en-US" sz="1200" kern="1200" dirty="0">
                <a:solidFill>
                  <a:schemeClr val="tx1"/>
                </a:solidFill>
                <a:effectLst/>
                <a:latin typeface="Arial" charset="0"/>
                <a:ea typeface="Arial" charset="0"/>
                <a:cs typeface="Arial" charset="0"/>
              </a:rPr>
              <a:t>$ is the climb angle.</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42</a:t>
            </a:fld>
            <a:endParaRPr lang="en-US"/>
          </a:p>
        </p:txBody>
      </p:sp>
    </p:spTree>
    <p:extLst>
      <p:ext uri="{BB962C8B-B14F-4D97-AF65-F5344CB8AC3E}">
        <p14:creationId xmlns:p14="http://schemas.microsoft.com/office/powerpoint/2010/main" val="1807849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Given the start configuration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{z}_s = (z_{ns}, z_{</a:t>
            </a:r>
            <a:r>
              <a:rPr lang="en-US" sz="1200" kern="1200" dirty="0" err="1">
                <a:solidFill>
                  <a:schemeClr val="tx1"/>
                </a:solidFill>
                <a:effectLst/>
                <a:latin typeface="Arial" charset="0"/>
                <a:ea typeface="Arial" charset="0"/>
                <a:cs typeface="Arial" charset="0"/>
              </a:rPr>
              <a:t>es</a:t>
            </a:r>
            <a:r>
              <a:rPr lang="en-US" sz="1200" kern="1200" dirty="0">
                <a:solidFill>
                  <a:schemeClr val="tx1"/>
                </a:solidFill>
                <a:effectLst/>
                <a:latin typeface="Arial" charset="0"/>
                <a:ea typeface="Arial" charset="0"/>
                <a:cs typeface="Arial" charset="0"/>
              </a:rPr>
              <a:t>}, z_{ds},\</a:t>
            </a:r>
            <a:r>
              <a:rPr lang="en-US" sz="1200" kern="1200" dirty="0" err="1">
                <a:solidFill>
                  <a:schemeClr val="tx1"/>
                </a:solidFill>
                <a:effectLst/>
                <a:latin typeface="Arial" charset="0"/>
                <a:ea typeface="Arial" charset="0"/>
                <a:cs typeface="Arial" charset="0"/>
              </a:rPr>
              <a:t>psi_s</a:t>
            </a:r>
            <a:r>
              <a:rPr lang="en-US" sz="1200" kern="1200" dirty="0">
                <a:solidFill>
                  <a:schemeClr val="tx1"/>
                </a:solidFill>
                <a:effectLst/>
                <a:latin typeface="Arial" charset="0"/>
                <a:ea typeface="Arial" charset="0"/>
                <a:cs typeface="Arial" charset="0"/>
              </a:rPr>
              <a:t>)^\top$ and the end configuration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{z}_e = (z_{ne}, z_{</a:t>
            </a:r>
            <a:r>
              <a:rPr lang="en-US" sz="1200" kern="1200" dirty="0" err="1">
                <a:solidFill>
                  <a:schemeClr val="tx1"/>
                </a:solidFill>
                <a:effectLst/>
                <a:latin typeface="Arial" charset="0"/>
                <a:ea typeface="Arial" charset="0"/>
                <a:cs typeface="Arial" charset="0"/>
              </a:rPr>
              <a:t>ee</a:t>
            </a:r>
            <a:r>
              <a:rPr lang="en-US" sz="1200" kern="1200" dirty="0">
                <a:solidFill>
                  <a:schemeClr val="tx1"/>
                </a:solidFill>
                <a:effectLst/>
                <a:latin typeface="Arial" charset="0"/>
                <a:ea typeface="Arial" charset="0"/>
                <a:cs typeface="Arial" charset="0"/>
              </a:rPr>
              <a:t>}, z_{de}, \</a:t>
            </a:r>
            <a:r>
              <a:rPr lang="en-US" sz="1200" kern="1200" dirty="0" err="1">
                <a:solidFill>
                  <a:schemeClr val="tx1"/>
                </a:solidFill>
                <a:effectLst/>
                <a:latin typeface="Arial" charset="0"/>
                <a:ea typeface="Arial" charset="0"/>
                <a:cs typeface="Arial" charset="0"/>
              </a:rPr>
              <a:t>psi_e</a:t>
            </a:r>
            <a:r>
              <a:rPr lang="en-US" sz="1200" kern="1200" dirty="0">
                <a:solidFill>
                  <a:schemeClr val="tx1"/>
                </a:solidFill>
                <a:effectLst/>
                <a:latin typeface="Arial" charset="0"/>
                <a:ea typeface="Arial" charset="0"/>
                <a:cs typeface="Arial" charset="0"/>
              </a:rPr>
              <a:t>)^\top$ and the turn radius $R$, let $L_{\text{car}}(R,\</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{z}_s,\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{z}_e)$ be the length of the </a:t>
            </a:r>
            <a:r>
              <a:rPr lang="en-US" sz="1200" kern="1200" dirty="0" err="1">
                <a:solidFill>
                  <a:schemeClr val="tx1"/>
                </a:solidFill>
                <a:effectLst/>
                <a:latin typeface="Arial" charset="0"/>
                <a:ea typeface="Arial" charset="0"/>
                <a:cs typeface="Arial" charset="0"/>
              </a:rPr>
              <a:t>Dubins</a:t>
            </a:r>
            <a:r>
              <a:rPr lang="en-US" sz="1200" kern="1200" dirty="0">
                <a:solidFill>
                  <a:schemeClr val="tx1"/>
                </a:solidFill>
                <a:effectLst/>
                <a:latin typeface="Arial" charset="0"/>
                <a:ea typeface="Arial" charset="0"/>
                <a:cs typeface="Arial" charset="0"/>
              </a:rPr>
              <a:t> car path.</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Recall that $\bar{\gamma}$ is the limit of the fight path angle.  There are three possible cases for the commanded altitude gain: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{\bf Low Altitude:}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|z_{de}-z_{ds}| \</a:t>
            </a:r>
            <a:r>
              <a:rPr lang="en-US" sz="1200" kern="1200" dirty="0" err="1">
                <a:solidFill>
                  <a:schemeClr val="tx1"/>
                </a:solidFill>
                <a:effectLst/>
                <a:latin typeface="Arial" charset="0"/>
                <a:ea typeface="Arial" charset="0"/>
                <a:cs typeface="Arial" charset="0"/>
              </a:rPr>
              <a:t>leq</a:t>
            </a:r>
            <a:r>
              <a:rPr lang="en-US" sz="1200" kern="1200" dirty="0">
                <a:solidFill>
                  <a:schemeClr val="tx1"/>
                </a:solidFill>
                <a:effectLst/>
                <a:latin typeface="Arial" charset="0"/>
                <a:ea typeface="Arial" charset="0"/>
                <a:cs typeface="Arial" charset="0"/>
              </a:rPr>
              <a:t> L_{\text{car}}(R_{\min}) \tan\bar{\gamma},</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i.e., the altitude gain can be achieved by following the </a:t>
            </a:r>
            <a:r>
              <a:rPr lang="en-US" sz="1200" kern="1200" dirty="0" err="1">
                <a:solidFill>
                  <a:schemeClr val="tx1"/>
                </a:solidFill>
                <a:effectLst/>
                <a:latin typeface="Arial" charset="0"/>
                <a:ea typeface="Arial" charset="0"/>
                <a:cs typeface="Arial" charset="0"/>
              </a:rPr>
              <a:t>Dubins</a:t>
            </a:r>
            <a:r>
              <a:rPr lang="en-US" sz="1200" kern="1200" dirty="0">
                <a:solidFill>
                  <a:schemeClr val="tx1"/>
                </a:solidFill>
                <a:effectLst/>
                <a:latin typeface="Arial" charset="0"/>
                <a:ea typeface="Arial" charset="0"/>
                <a:cs typeface="Arial" charset="0"/>
              </a:rPr>
              <a:t> car path with a flight path angle $|\</a:t>
            </a:r>
            <a:r>
              <a:rPr lang="en-US" sz="1200" kern="1200" dirty="0" err="1">
                <a:solidFill>
                  <a:schemeClr val="tx1"/>
                </a:solidFill>
                <a:effectLst/>
                <a:latin typeface="Arial" charset="0"/>
                <a:ea typeface="Arial" charset="0"/>
                <a:cs typeface="Arial" charset="0"/>
              </a:rPr>
              <a:t>gamma^c</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leq</a:t>
            </a:r>
            <a:r>
              <a:rPr lang="en-US" sz="1200" kern="1200" dirty="0">
                <a:solidFill>
                  <a:schemeClr val="tx1"/>
                </a:solidFill>
                <a:effectLst/>
                <a:latin typeface="Arial" charset="0"/>
                <a:ea typeface="Arial" charset="0"/>
                <a:cs typeface="Arial" charset="0"/>
              </a:rPr>
              <a:t>\bar{\gamma}$.</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{\bf High Altitude:}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|z_{de}-z_{ds}| &gt; \left[L_{\text{car}}(R_{\min}) + 2\pi R_{\min}\right]\tan\bar{\gamma}.</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i.e., the altitude gain is larger than following the </a:t>
            </a:r>
            <a:r>
              <a:rPr lang="en-US" sz="1200" kern="1200" dirty="0" err="1">
                <a:solidFill>
                  <a:schemeClr val="tx1"/>
                </a:solidFill>
                <a:effectLst/>
                <a:latin typeface="Arial" charset="0"/>
                <a:ea typeface="Arial" charset="0"/>
                <a:cs typeface="Arial" charset="0"/>
              </a:rPr>
              <a:t>Dubins</a:t>
            </a:r>
            <a:r>
              <a:rPr lang="en-US" sz="1200" kern="1200" dirty="0">
                <a:solidFill>
                  <a:schemeClr val="tx1"/>
                </a:solidFill>
                <a:effectLst/>
                <a:latin typeface="Arial" charset="0"/>
                <a:ea typeface="Arial" charset="0"/>
                <a:cs typeface="Arial" charset="0"/>
              </a:rPr>
              <a:t> car path plus one orbit, at flight path angle $\bar{\gamma}$.</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{\bf Medium Altitude:}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L_{\text{car}}(R_{\min}) \tan\bar{\gamma} &lt; |z_{de}-z_{ds}| \</a:t>
            </a:r>
            <a:r>
              <a:rPr lang="en-US" sz="1200" kern="1200" dirty="0" err="1">
                <a:solidFill>
                  <a:schemeClr val="tx1"/>
                </a:solidFill>
                <a:effectLst/>
                <a:latin typeface="Arial" charset="0"/>
                <a:ea typeface="Arial" charset="0"/>
                <a:cs typeface="Arial" charset="0"/>
              </a:rPr>
              <a:t>leq</a:t>
            </a:r>
            <a:r>
              <a:rPr lang="en-US" sz="1200" kern="1200" dirty="0">
                <a:solidFill>
                  <a:schemeClr val="tx1"/>
                </a:solidFill>
                <a:effectLst/>
                <a:latin typeface="Arial" charset="0"/>
                <a:ea typeface="Arial" charset="0"/>
                <a:cs typeface="Arial" charset="0"/>
              </a:rPr>
              <a:t> \left[L_{\text{car}}(R_{\min}) + 2\pi R_{\min}\right]\tan\bar{\gamma}.</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43</a:t>
            </a:fld>
            <a:endParaRPr lang="en-US"/>
          </a:p>
        </p:txBody>
      </p:sp>
    </p:spTree>
    <p:extLst>
      <p:ext uri="{BB962C8B-B14F-4D97-AF65-F5344CB8AC3E}">
        <p14:creationId xmlns:p14="http://schemas.microsoft.com/office/powerpoint/2010/main" val="4964704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2332BE9-8C22-514C-8744-726EA184F84F}" type="slidenum">
              <a:rPr lang="en-US"/>
              <a:pPr/>
              <a:t>4</a:t>
            </a:fld>
            <a:endParaRPr lang="en-US"/>
          </a:p>
        </p:txBody>
      </p:sp>
      <p:sp>
        <p:nvSpPr>
          <p:cNvPr id="19459" name="Rectangle 2"/>
          <p:cNvSpPr>
            <a:spLocks noGrp="1" noRot="1" noChangeAspect="1" noChangeArrowheads="1" noTextEdit="1"/>
          </p:cNvSpPr>
          <p:nvPr>
            <p:ph type="sldImg"/>
          </p:nvPr>
        </p:nvSpPr>
        <p:spPr>
          <a:xfrm>
            <a:off x="381000" y="685800"/>
            <a:ext cx="6096000" cy="3429000"/>
          </a:xfrm>
          <a:ln/>
        </p:spPr>
      </p:sp>
      <p:sp>
        <p:nvSpPr>
          <p:cNvPr id="19460" name="Rectangle 3"/>
          <p:cNvSpPr>
            <a:spLocks noGrp="1" noChangeArrowheads="1"/>
          </p:cNvSpPr>
          <p:nvPr>
            <p:ph type="body" idx="1"/>
          </p:nvPr>
        </p:nvSpPr>
        <p:spPr>
          <a:noFill/>
          <a:ln/>
        </p:spPr>
        <p:txBody>
          <a:bodyPr/>
          <a:lstStyle/>
          <a:p>
            <a:pPr eaLnBrk="1" hangingPunct="1"/>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\gamma^{\</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&amp;= \tan^{-1}\left(\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{|z_{de}-z_{ds}|}{L_{\text{car}}(R_{\min})}\right) \\</a:t>
            </a:r>
          </a:p>
          <a:p>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&amp;= R_{\min} \\</a:t>
            </a:r>
          </a:p>
          <a:p>
            <a:r>
              <a:rPr lang="en-US" sz="1200" kern="1200" dirty="0">
                <a:solidFill>
                  <a:schemeClr val="tx1"/>
                </a:solidFill>
                <a:effectLst/>
                <a:latin typeface="Arial" charset="0"/>
                <a:ea typeface="Arial" charset="0"/>
                <a:cs typeface="Arial" charset="0"/>
              </a:rPr>
              <a:t>L_{\text{air}}(R_{\min},\gamma^{\</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{L_{\text{car}}(R_{\min})}{\cos\gamma^{\</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44</a:t>
            </a:fld>
            <a:endParaRPr lang="en-US"/>
          </a:p>
        </p:txBody>
      </p:sp>
    </p:spTree>
    <p:extLst>
      <p:ext uri="{BB962C8B-B14F-4D97-AF65-F5344CB8AC3E}">
        <p14:creationId xmlns:p14="http://schemas.microsoft.com/office/powerpoint/2010/main" val="12390660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Find smallest integer $k$ such that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multline</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\left(L_{\text{car}}(R_{\min})+ 2\pi k R_{\min}\right) \tan\bar{\gamma}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leq</a:t>
            </a:r>
            <a:r>
              <a:rPr lang="en-US" sz="1200" kern="1200" dirty="0">
                <a:solidFill>
                  <a:schemeClr val="tx1"/>
                </a:solidFill>
                <a:effectLst/>
                <a:latin typeface="Arial" charset="0"/>
                <a:ea typeface="Arial" charset="0"/>
                <a:cs typeface="Arial" charset="0"/>
              </a:rPr>
              <a:t> |z_{de}-z_{ds}| &lt; \\ \left(L_{\text{car}}(R_{\min})+ 2\pi (k+1) R_{\min}\right)\tan\bar{\gamma}.</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multline</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Increase the radius $R^{\</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so that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\left(L_{\text{car}}(R^{\</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})+ 2\pi k R^{\</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}\right)\tan\bar{\gamma}  = |z_{de}-z_{ds}|.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The resulting path is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L_{\text{air}}(R^{\</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},\bar{\gamma})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{L_{\text{car}}(R^{\</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})}{\cos\bar{\gamma}}.</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45</a:t>
            </a:fld>
            <a:endParaRPr lang="en-US"/>
          </a:p>
        </p:txBody>
      </p:sp>
    </p:spTree>
    <p:extLst>
      <p:ext uri="{BB962C8B-B14F-4D97-AF65-F5344CB8AC3E}">
        <p14:creationId xmlns:p14="http://schemas.microsoft.com/office/powerpoint/2010/main" val="8677086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\gamma^{\</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&amp;= \tan^{-1}\left(\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{|z_{de}-z_{ds}|}{L_{\text{car}}(R_{\min})}\right) \\</a:t>
            </a:r>
          </a:p>
          <a:p>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&amp;= R_{\min} \\</a:t>
            </a:r>
          </a:p>
          <a:p>
            <a:r>
              <a:rPr lang="en-US" sz="1200" kern="1200" dirty="0">
                <a:solidFill>
                  <a:schemeClr val="tx1"/>
                </a:solidFill>
                <a:effectLst/>
                <a:latin typeface="Arial" charset="0"/>
                <a:ea typeface="Arial" charset="0"/>
                <a:cs typeface="Arial" charset="0"/>
              </a:rPr>
              <a:t>L_{\text{air}}(R_{\min},\gamma^{\</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{L_{\text{car}}(R_{\min})}{\cos\gamma^{\</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46</a:t>
            </a:fld>
            <a:endParaRPr lang="en-US"/>
          </a:p>
        </p:txBody>
      </p:sp>
    </p:spTree>
    <p:extLst>
      <p:ext uri="{BB962C8B-B14F-4D97-AF65-F5344CB8AC3E}">
        <p14:creationId xmlns:p14="http://schemas.microsoft.com/office/powerpoint/2010/main" val="11942401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\gamma^{\</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&amp;= \tan^{-1}\left(\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{|z_{de}-z_{ds}|}{L_{\text{car}}(R_{\min})}\right) \\</a:t>
            </a:r>
          </a:p>
          <a:p>
            <a:r>
              <a:rPr lang="en-US" sz="1200" kern="1200" dirty="0">
                <a:solidFill>
                  <a:schemeClr val="tx1"/>
                </a:solidFill>
                <a:effectLst/>
                <a:latin typeface="Arial" charset="0"/>
                <a:ea typeface="Arial" charset="0"/>
                <a:cs typeface="Arial" charset="0"/>
              </a:rPr>
              <a:t>R^\</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&amp;= R_{\min} \\</a:t>
            </a:r>
          </a:p>
          <a:p>
            <a:r>
              <a:rPr lang="en-US" sz="1200" kern="1200" dirty="0">
                <a:solidFill>
                  <a:schemeClr val="tx1"/>
                </a:solidFill>
                <a:effectLst/>
                <a:latin typeface="Arial" charset="0"/>
                <a:ea typeface="Arial" charset="0"/>
                <a:cs typeface="Arial" charset="0"/>
              </a:rPr>
              <a:t>L_{\text{air}}(R_{\min},\gamma^{\</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{L_{\text{car}}(R_{\min})}{\cos\gamma^{\</a:t>
            </a:r>
            <a:r>
              <a:rPr lang="en-US" sz="1200" kern="1200" dirty="0" err="1">
                <a:solidFill>
                  <a:schemeClr val="tx1"/>
                </a:solidFill>
                <a:effectLst/>
                <a:latin typeface="Arial" charset="0"/>
                <a:ea typeface="Arial" charset="0"/>
                <a:cs typeface="Arial" charset="0"/>
              </a:rPr>
              <a:t>ast</a:t>
            </a:r>
            <a:r>
              <a:rPr lang="en-US" sz="1200" kern="1200" dirty="0">
                <a:solidFill>
                  <a:schemeClr val="tx1"/>
                </a:solidFill>
                <a:effectLst/>
                <a:latin typeface="Arial" charset="0"/>
                <a:ea typeface="Arial" charset="0"/>
                <a:cs typeface="Arial" charset="0"/>
              </a:rPr>
              <a:t>}}.</a:t>
            </a:r>
          </a:p>
          <a:p>
            <a:r>
              <a:rPr lang="en-US" sz="1200" kern="1200">
                <a:solidFill>
                  <a:schemeClr val="tx1"/>
                </a:solidFill>
                <a:effectLst/>
                <a:latin typeface="Arial" charset="0"/>
                <a:ea typeface="Arial" charset="0"/>
                <a:cs typeface="Arial" charset="0"/>
              </a:rPr>
              <a:t>\end{align*}</a:t>
            </a:r>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47</a:t>
            </a:fld>
            <a:endParaRPr lang="en-US"/>
          </a:p>
        </p:txBody>
      </p:sp>
    </p:spTree>
    <p:extLst>
      <p:ext uri="{BB962C8B-B14F-4D97-AF65-F5344CB8AC3E}">
        <p14:creationId xmlns:p14="http://schemas.microsoft.com/office/powerpoint/2010/main" val="1514013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2332BE9-8C22-514C-8744-726EA184F84F}" type="slidenum">
              <a:rPr lang="en-US"/>
              <a:pPr/>
              <a:t>5</a:t>
            </a:fld>
            <a:endParaRPr lang="en-US"/>
          </a:p>
        </p:txBody>
      </p:sp>
      <p:sp>
        <p:nvSpPr>
          <p:cNvPr id="19459" name="Rectangle 2"/>
          <p:cNvSpPr>
            <a:spLocks noGrp="1" noRot="1" noChangeAspect="1" noChangeArrowheads="1" noTextEdit="1"/>
          </p:cNvSpPr>
          <p:nvPr>
            <p:ph type="sldImg"/>
          </p:nvPr>
        </p:nvSpPr>
        <p:spPr>
          <a:xfrm>
            <a:off x="381000" y="685800"/>
            <a:ext cx="6096000" cy="3429000"/>
          </a:xfrm>
          <a:ln/>
        </p:spPr>
      </p:sp>
      <p:sp>
        <p:nvSpPr>
          <p:cNvPr id="19460" name="Rectangle 3"/>
          <p:cNvSpPr>
            <a:spLocks noGrp="1" noChangeArrowheads="1"/>
          </p:cNvSpPr>
          <p:nvPr>
            <p:ph type="body" idx="1"/>
          </p:nvPr>
        </p:nvSpPr>
        <p:spPr>
          <a:noFill/>
          <a:ln/>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Given point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{r}\in\re^3$ and normal vector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{n}\in\re^3$,</a:t>
            </a:r>
          </a:p>
          <a:p>
            <a:r>
              <a:rPr lang="en-US" sz="1200" kern="1200" dirty="0">
                <a:solidFill>
                  <a:schemeClr val="tx1"/>
                </a:solidFill>
                <a:latin typeface="Arial" charset="0"/>
                <a:ea typeface="Arial" charset="0"/>
                <a:cs typeface="Arial" charset="0"/>
              </a:rPr>
              <a:t>define half plane</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{r},\</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{n}) \</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 \left\{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{p}\in\re^3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{p}-\</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{r})^{\top}\</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{n}\</a:t>
            </a:r>
            <a:r>
              <a:rPr lang="en-US" sz="1200" kern="1200" dirty="0" err="1">
                <a:solidFill>
                  <a:schemeClr val="tx1"/>
                </a:solidFill>
                <a:latin typeface="Arial" charset="0"/>
                <a:ea typeface="Arial" charset="0"/>
                <a:cs typeface="Arial" charset="0"/>
              </a:rPr>
              <a:t>geq</a:t>
            </a:r>
            <a:r>
              <a:rPr lang="en-US" sz="1200" kern="1200" dirty="0">
                <a:solidFill>
                  <a:schemeClr val="tx1"/>
                </a:solidFill>
                <a:latin typeface="Arial" charset="0"/>
                <a:ea typeface="Arial" charset="0"/>
                <a:cs typeface="Arial" charset="0"/>
              </a:rPr>
              <a:t> 0 \right\}</a:t>
            </a: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Define unit vector pointing in direction of</a:t>
            </a:r>
          </a:p>
          <a:p>
            <a:r>
              <a:rPr lang="en-US" sz="1200" kern="1200" dirty="0">
                <a:solidFill>
                  <a:schemeClr val="tx1"/>
                </a:solidFill>
                <a:latin typeface="Arial" charset="0"/>
                <a:ea typeface="Arial" charset="0"/>
                <a:cs typeface="Arial" charset="0"/>
              </a:rPr>
              <a:t>line $\</a:t>
            </a:r>
            <a:r>
              <a:rPr lang="en-US" sz="1200" kern="1200" dirty="0" err="1">
                <a:solidFill>
                  <a:schemeClr val="tx1"/>
                </a:solidFill>
                <a:latin typeface="Arial" charset="0"/>
                <a:ea typeface="Arial" charset="0"/>
                <a:cs typeface="Arial" charset="0"/>
              </a:rPr>
              <a:t>overline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{w}_{i+1}}$ as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{w}_{i+1}-\</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}}{\norm{\</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{w}_{i+1}-\</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Unit normal to the 3-D half plane that separates the line $\</a:t>
            </a:r>
            <a:r>
              <a:rPr lang="en-US" sz="1200" kern="1200" dirty="0" err="1">
                <a:solidFill>
                  <a:schemeClr val="tx1"/>
                </a:solidFill>
                <a:latin typeface="Arial" charset="0"/>
                <a:ea typeface="Arial" charset="0"/>
                <a:cs typeface="Arial" charset="0"/>
              </a:rPr>
              <a:t>overline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{w}_{i-1}\</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from the line $\</a:t>
            </a:r>
            <a:r>
              <a:rPr lang="en-US" sz="1200" kern="1200" dirty="0" err="1">
                <a:solidFill>
                  <a:schemeClr val="tx1"/>
                </a:solidFill>
                <a:latin typeface="Arial" charset="0"/>
                <a:ea typeface="Arial" charset="0"/>
                <a:cs typeface="Arial" charset="0"/>
              </a:rPr>
              <a:t>overline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{w}_{i+1}}$ is given by</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{n}_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{q}_{i-1}+\</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}}{\norm{\</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{q}_{i-1}+\</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MAV tracks straight-line path from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{w}_{i-1}$ to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until it enters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{n}_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which point it will track straight-line path from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to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{w}_{i+1}$</a:t>
            </a: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8</a:t>
            </a:fld>
            <a:endParaRPr lang="en-US"/>
          </a:p>
        </p:txBody>
      </p:sp>
    </p:spTree>
    <p:extLst>
      <p:ext uri="{BB962C8B-B14F-4D97-AF65-F5344CB8AC3E}">
        <p14:creationId xmlns:p14="http://schemas.microsoft.com/office/powerpoint/2010/main" val="3778746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9</a:t>
            </a:fld>
            <a:endParaRPr lang="en-US"/>
          </a:p>
        </p:txBody>
      </p:sp>
    </p:spTree>
    <p:extLst>
      <p:ext uri="{BB962C8B-B14F-4D97-AF65-F5344CB8AC3E}">
        <p14:creationId xmlns:p14="http://schemas.microsoft.com/office/powerpoint/2010/main" val="3793958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Fillet center defined as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{c}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}-\left(\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{R}{\sin\</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varrho</a:t>
            </a:r>
            <a:r>
              <a:rPr lang="en-US" sz="1200" kern="1200" dirty="0">
                <a:solidFill>
                  <a:schemeClr val="tx1"/>
                </a:solidFill>
                <a:latin typeface="Arial" charset="0"/>
                <a:ea typeface="Arial" charset="0"/>
                <a:cs typeface="Arial" charset="0"/>
              </a:rPr>
              <a:t>}{2}}\right)\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{q}_{i-1}-\</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}}{\left\|\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{q}_{i-1}-\</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}\right\|}</a:t>
            </a: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Half plane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{H}_1$ is defined by location</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{r}_1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-\left(\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{R}{\tan\</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varrho</a:t>
            </a:r>
            <a:r>
              <a:rPr lang="en-US" sz="1200" kern="1200" dirty="0">
                <a:solidFill>
                  <a:schemeClr val="tx1"/>
                </a:solidFill>
                <a:latin typeface="Arial" charset="0"/>
                <a:ea typeface="Arial" charset="0"/>
                <a:cs typeface="Arial" charset="0"/>
              </a:rPr>
              <a:t>}{2}}\right)\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{q}_{i-1}</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and normal vector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{q}_{i-1}$</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Half plane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{H}_2$ is defined by location</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{r}_2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+\left(\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{R}{\tan\</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varrho</a:t>
            </a:r>
            <a:r>
              <a:rPr lang="en-US" sz="1200" kern="1200" dirty="0">
                <a:solidFill>
                  <a:schemeClr val="tx1"/>
                </a:solidFill>
                <a:latin typeface="Arial" charset="0"/>
                <a:ea typeface="Arial" charset="0"/>
                <a:cs typeface="Arial" charset="0"/>
              </a:rPr>
              <a:t>}{2}}\right)\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and normal vector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{q}_{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10</a:t>
            </a:fld>
            <a:endParaRPr lang="en-US"/>
          </a:p>
        </p:txBody>
      </p:sp>
    </p:spTree>
    <p:extLst>
      <p:ext uri="{BB962C8B-B14F-4D97-AF65-F5344CB8AC3E}">
        <p14:creationId xmlns:p14="http://schemas.microsoft.com/office/powerpoint/2010/main" val="3754392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usepackage</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algorithmic,algorithm</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{\norm}[1]{\left\|#1\right\|}</a:t>
            </a:r>
          </a:p>
          <a:p>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\begin{algorithm}</a:t>
            </a:r>
          </a:p>
          <a:p>
            <a:r>
              <a:rPr lang="en-US" sz="1200" kern="1200" dirty="0">
                <a:solidFill>
                  <a:schemeClr val="tx1"/>
                </a:solidFill>
                <a:effectLst/>
                <a:latin typeface="Arial" charset="0"/>
                <a:ea typeface="Arial" charset="0"/>
                <a:cs typeface="Arial" charset="0"/>
              </a:rPr>
              <a:t>\caption{Follow Waypoints with Fillets: $(\text{flag},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 \rho, \lambda)=\</a:t>
            </a:r>
            <a:r>
              <a:rPr lang="en-US" sz="1200" kern="1200" dirty="0" err="1">
                <a:solidFill>
                  <a:schemeClr val="tx1"/>
                </a:solidFill>
                <a:effectLst/>
                <a:latin typeface="Arial" charset="0"/>
                <a:ea typeface="Arial" charset="0"/>
                <a:cs typeface="Arial" charset="0"/>
              </a:rPr>
              <a:t>textsf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followWppFillet</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{W},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R)$}</a:t>
            </a:r>
          </a:p>
          <a:p>
            <a:r>
              <a:rPr lang="en-US" sz="1200" kern="1200" dirty="0">
                <a:solidFill>
                  <a:schemeClr val="tx1"/>
                </a:solidFill>
                <a:effectLst/>
                <a:latin typeface="Arial" charset="0"/>
                <a:ea typeface="Arial" charset="0"/>
                <a:cs typeface="Arial" charset="0"/>
              </a:rPr>
              <a:t>\label{</a:t>
            </a:r>
            <a:r>
              <a:rPr lang="en-US" sz="1200" kern="1200" dirty="0" err="1">
                <a:solidFill>
                  <a:schemeClr val="tx1"/>
                </a:solidFill>
                <a:effectLst/>
                <a:latin typeface="Arial" charset="0"/>
                <a:ea typeface="Arial" charset="0"/>
                <a:cs typeface="Arial" charset="0"/>
              </a:rPr>
              <a:t>alg:path-follow-waypoints-fillet</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\begin{algorithmic}[1]</a:t>
            </a:r>
          </a:p>
          <a:p>
            <a:r>
              <a:rPr lang="en-US" sz="1200" kern="1200" dirty="0">
                <a:solidFill>
                  <a:schemeClr val="tx1"/>
                </a:solidFill>
                <a:effectLst/>
                <a:latin typeface="Arial" charset="0"/>
                <a:ea typeface="Arial" charset="0"/>
                <a:cs typeface="Arial" charset="0"/>
              </a:rPr>
              <a:t>    \ENSURE</a:t>
            </a:r>
          </a:p>
          <a:p>
            <a:r>
              <a:rPr lang="en-US" sz="1200" kern="1200" dirty="0">
                <a:solidFill>
                  <a:schemeClr val="tx1"/>
                </a:solidFill>
                <a:effectLst/>
                <a:latin typeface="Arial" charset="0"/>
                <a:ea typeface="Arial" charset="0"/>
                <a:cs typeface="Arial" charset="0"/>
              </a:rPr>
              <a:t>    Waypoint path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{W}=\{\</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{w}_1, \dots,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{w}_N\}$,</a:t>
            </a:r>
          </a:p>
          <a:p>
            <a:r>
              <a:rPr lang="en-US" sz="1200" kern="1200" dirty="0">
                <a:solidFill>
                  <a:schemeClr val="tx1"/>
                </a:solidFill>
                <a:effectLst/>
                <a:latin typeface="Arial" charset="0"/>
                <a:ea typeface="Arial" charset="0"/>
                <a:cs typeface="Arial" charset="0"/>
              </a:rPr>
              <a:t>    MAV position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a:t>
            </a:r>
            <a:r>
              <a:rPr lang="en-US" sz="1200" kern="1200" dirty="0" err="1">
                <a:solidFill>
                  <a:schemeClr val="tx1"/>
                </a:solidFill>
                <a:effectLst/>
                <a:latin typeface="Arial" charset="0"/>
                <a:ea typeface="Arial" charset="0"/>
                <a:cs typeface="Arial" charset="0"/>
              </a:rPr>
              <a:t>p_n,p_e,p_d</a:t>
            </a:r>
            <a:r>
              <a:rPr lang="en-US" sz="1200" kern="1200" dirty="0">
                <a:solidFill>
                  <a:schemeClr val="tx1"/>
                </a:solidFill>
                <a:effectLst/>
                <a:latin typeface="Arial" charset="0"/>
                <a:ea typeface="Arial" charset="0"/>
                <a:cs typeface="Arial" charset="0"/>
              </a:rPr>
              <a:t>)^{\top}$, fillet radius $R$.</a:t>
            </a:r>
          </a:p>
          <a:p>
            <a:r>
              <a:rPr lang="en-US" sz="1200" kern="1200" dirty="0">
                <a:solidFill>
                  <a:schemeClr val="tx1"/>
                </a:solidFill>
                <a:effectLst/>
                <a:latin typeface="Arial" charset="0"/>
                <a:ea typeface="Arial" charset="0"/>
                <a:cs typeface="Arial" charset="0"/>
              </a:rPr>
              <a:t>    \REQUIRE $N\</a:t>
            </a:r>
            <a:r>
              <a:rPr lang="en-US" sz="1200" kern="1200" dirty="0" err="1">
                <a:solidFill>
                  <a:schemeClr val="tx1"/>
                </a:solidFill>
                <a:effectLst/>
                <a:latin typeface="Arial" charset="0"/>
                <a:ea typeface="Arial" charset="0"/>
                <a:cs typeface="Arial" charset="0"/>
              </a:rPr>
              <a:t>geq</a:t>
            </a:r>
            <a:r>
              <a:rPr lang="en-US" sz="1200" kern="1200" dirty="0">
                <a:solidFill>
                  <a:schemeClr val="tx1"/>
                </a:solidFill>
                <a:effectLst/>
                <a:latin typeface="Arial" charset="0"/>
                <a:ea typeface="Arial" charset="0"/>
                <a:cs typeface="Arial" charset="0"/>
              </a:rPr>
              <a:t> 3$.</a:t>
            </a:r>
          </a:p>
          <a:p>
            <a:r>
              <a:rPr lang="en-US" sz="1200" kern="1200" dirty="0">
                <a:solidFill>
                  <a:schemeClr val="tx1"/>
                </a:solidFill>
                <a:effectLst/>
                <a:latin typeface="Arial" charset="0"/>
                <a:ea typeface="Arial" charset="0"/>
                <a:cs typeface="Arial" charset="0"/>
              </a:rPr>
              <a:t>\IF {New waypoint path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{W}$ is received}</a:t>
            </a:r>
          </a:p>
          <a:p>
            <a:r>
              <a:rPr lang="en-US" sz="1200" kern="1200" dirty="0">
                <a:solidFill>
                  <a:schemeClr val="tx1"/>
                </a:solidFill>
                <a:effectLst/>
                <a:latin typeface="Arial" charset="0"/>
                <a:ea typeface="Arial" charset="0"/>
                <a:cs typeface="Arial" charset="0"/>
              </a:rPr>
              <a:t>\label{alg:path-follow-waypoints-fillet-line-1}</a:t>
            </a:r>
          </a:p>
          <a:p>
            <a:r>
              <a:rPr lang="en-US" sz="1200" kern="1200" dirty="0">
                <a:solidFill>
                  <a:schemeClr val="tx1"/>
                </a:solidFill>
                <a:effectLst/>
                <a:latin typeface="Arial" charset="0"/>
                <a:ea typeface="Arial" charset="0"/>
                <a:cs typeface="Arial" charset="0"/>
              </a:rPr>
              <a:t>    \STATE Initialize waypoint index: $</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2$, and</a:t>
            </a:r>
          </a:p>
          <a:p>
            <a:r>
              <a:rPr lang="en-US" sz="1200" kern="1200" dirty="0">
                <a:solidFill>
                  <a:schemeClr val="tx1"/>
                </a:solidFill>
                <a:effectLst/>
                <a:latin typeface="Arial" charset="0"/>
                <a:ea typeface="Arial" charset="0"/>
                <a:cs typeface="Arial" charset="0"/>
              </a:rPr>
              <a:t>state machine: $\text{state}\</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1$.</a:t>
            </a:r>
          </a:p>
          <a:p>
            <a:r>
              <a:rPr lang="en-US" sz="1200" kern="1200" dirty="0">
                <a:solidFill>
                  <a:schemeClr val="tx1"/>
                </a:solidFill>
                <a:effectLst/>
                <a:latin typeface="Arial" charset="0"/>
                <a:ea typeface="Arial" charset="0"/>
                <a:cs typeface="Arial" charset="0"/>
              </a:rPr>
              <a:t>\label{alg:path-follow-waypoints-fillet-line-2}</a:t>
            </a:r>
          </a:p>
          <a:p>
            <a:r>
              <a:rPr lang="en-US" sz="1200" kern="1200" dirty="0">
                <a:solidFill>
                  <a:schemeClr val="tx1"/>
                </a:solidFill>
                <a:effectLst/>
                <a:latin typeface="Arial" charset="0"/>
                <a:ea typeface="Arial" charset="0"/>
                <a:cs typeface="Arial" charset="0"/>
              </a:rPr>
              <a:t>\ENDIF</a:t>
            </a:r>
          </a:p>
          <a:p>
            <a:r>
              <a:rPr lang="en-US" sz="1200" kern="1200" dirty="0">
                <a:solidFill>
                  <a:schemeClr val="tx1"/>
                </a:solidFill>
                <a:effectLst/>
                <a:latin typeface="Arial" charset="0"/>
                <a:ea typeface="Arial" charset="0"/>
                <a:cs typeface="Arial" charset="0"/>
              </a:rPr>
              <a:t>\label{alg:path-follow-waypoints-fillet-line-3}</a:t>
            </a:r>
          </a:p>
          <a:p>
            <a:r>
              <a:rPr lang="en-US" sz="1200" kern="1200" dirty="0">
                <a:solidFill>
                  <a:schemeClr val="tx1"/>
                </a:solidFill>
                <a:effectLst/>
                <a:latin typeface="Arial" charset="0"/>
                <a:ea typeface="Arial" charset="0"/>
                <a:cs typeface="Arial" charset="0"/>
              </a:rPr>
              <a:t>    \STATE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{q}_{i-1}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\frac{\</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{w}_{i-1}}{\norm{\</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{w}_{i-1}}}$.</a:t>
            </a:r>
          </a:p>
          <a:p>
            <a:r>
              <a:rPr lang="en-US" sz="1200" kern="1200" dirty="0">
                <a:solidFill>
                  <a:schemeClr val="tx1"/>
                </a:solidFill>
                <a:effectLst/>
                <a:latin typeface="Arial" charset="0"/>
                <a:ea typeface="Arial" charset="0"/>
                <a:cs typeface="Arial" charset="0"/>
              </a:rPr>
              <a:t>\label{alg:path-follow-waypoints-fillet-line-5}</a:t>
            </a:r>
          </a:p>
          <a:p>
            <a:r>
              <a:rPr lang="en-US" sz="1200" kern="1200" dirty="0">
                <a:solidFill>
                  <a:schemeClr val="tx1"/>
                </a:solidFill>
                <a:effectLst/>
                <a:latin typeface="Arial" charset="0"/>
                <a:ea typeface="Arial" charset="0"/>
                <a:cs typeface="Arial" charset="0"/>
              </a:rPr>
              <a:t>    \STATE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leftarrow</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\frac{\</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{w}_{i+1}-\</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}{\norm{\</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{w}_{i+1}-\</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\label{alg:path-follow-waypoints-fillet-line-6}</a:t>
            </a:r>
          </a:p>
          <a:p>
            <a:r>
              <a:rPr lang="en-US" sz="1200" kern="1200" dirty="0">
                <a:solidFill>
                  <a:schemeClr val="tx1"/>
                </a:solidFill>
                <a:effectLst/>
                <a:latin typeface="Arial" charset="0"/>
                <a:ea typeface="Arial" charset="0"/>
                <a:cs typeface="Arial" charset="0"/>
              </a:rPr>
              <a:t>    \STATE $\</a:t>
            </a:r>
            <a:r>
              <a:rPr lang="en-US" sz="1200" kern="1200" dirty="0" err="1">
                <a:solidFill>
                  <a:schemeClr val="tx1"/>
                </a:solidFill>
                <a:effectLst/>
                <a:latin typeface="Arial" charset="0"/>
                <a:ea typeface="Arial" charset="0"/>
                <a:cs typeface="Arial" charset="0"/>
              </a:rPr>
              <a:t>varrho</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\cos^{-1}\left(-\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{q}_{i-1}^{\top}\</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}\right)$.</a:t>
            </a:r>
          </a:p>
          <a:p>
            <a:r>
              <a:rPr lang="en-US" sz="1200" kern="1200" dirty="0">
                <a:solidFill>
                  <a:schemeClr val="tx1"/>
                </a:solidFill>
                <a:effectLst/>
                <a:latin typeface="Arial" charset="0"/>
                <a:ea typeface="Arial" charset="0"/>
                <a:cs typeface="Arial" charset="0"/>
              </a:rPr>
              <a:t>    \label{alg:path-follow-waypoints-fillet-line-7}</a:t>
            </a:r>
          </a:p>
          <a:p>
            <a:r>
              <a:rPr lang="en-US" sz="1200" kern="1200" dirty="0">
                <a:solidFill>
                  <a:schemeClr val="tx1"/>
                </a:solidFill>
                <a:effectLst/>
                <a:latin typeface="Arial" charset="0"/>
                <a:ea typeface="Arial" charset="0"/>
                <a:cs typeface="Arial" charset="0"/>
              </a:rPr>
              <a:t>    \IF {$\text{state}=1$}</a:t>
            </a:r>
          </a:p>
          <a:p>
            <a:r>
              <a:rPr lang="en-US" sz="1200" kern="1200" dirty="0">
                <a:solidFill>
                  <a:schemeClr val="tx1"/>
                </a:solidFill>
                <a:effectLst/>
                <a:latin typeface="Arial" charset="0"/>
                <a:ea typeface="Arial" charset="0"/>
                <a:cs typeface="Arial" charset="0"/>
              </a:rPr>
              <a:t>    \label{alg:path-follow-waypoints-fillet-line-8}</a:t>
            </a:r>
          </a:p>
          <a:p>
            <a:r>
              <a:rPr lang="en-US" sz="1200" kern="1200" dirty="0">
                <a:solidFill>
                  <a:schemeClr val="tx1"/>
                </a:solidFill>
                <a:effectLst/>
                <a:latin typeface="Arial" charset="0"/>
                <a:ea typeface="Arial" charset="0"/>
                <a:cs typeface="Arial" charset="0"/>
              </a:rPr>
              <a:t>\STATE $\text{flag}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1$</a:t>
            </a:r>
          </a:p>
          <a:p>
            <a:r>
              <a:rPr lang="en-US" sz="1200" kern="1200" dirty="0">
                <a:solidFill>
                  <a:schemeClr val="tx1"/>
                </a:solidFill>
                <a:effectLst/>
                <a:latin typeface="Arial" charset="0"/>
                <a:ea typeface="Arial" charset="0"/>
                <a:cs typeface="Arial" charset="0"/>
              </a:rPr>
              <a:t>      \label{alg:path-follow-waypoints-fillet-line-9}</a:t>
            </a:r>
          </a:p>
          <a:p>
            <a:r>
              <a:rPr lang="en-US" sz="1200" kern="1200" dirty="0">
                <a:solidFill>
                  <a:schemeClr val="tx1"/>
                </a:solidFill>
                <a:effectLst/>
                <a:latin typeface="Arial" charset="0"/>
                <a:ea typeface="Arial" charset="0"/>
                <a:cs typeface="Arial" charset="0"/>
              </a:rPr>
              <a:t>\STATE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{w}_{i-1}$</a:t>
            </a:r>
          </a:p>
          <a:p>
            <a:r>
              <a:rPr lang="en-US" sz="1200" kern="1200" dirty="0">
                <a:solidFill>
                  <a:schemeClr val="tx1"/>
                </a:solidFill>
                <a:effectLst/>
                <a:latin typeface="Arial" charset="0"/>
                <a:ea typeface="Arial" charset="0"/>
                <a:cs typeface="Arial" charset="0"/>
              </a:rPr>
              <a:t>      \label{alg:path-follow-waypoints-fillet-line-10}</a:t>
            </a:r>
          </a:p>
          <a:p>
            <a:r>
              <a:rPr lang="en-US" sz="1200" kern="1200" dirty="0">
                <a:solidFill>
                  <a:schemeClr val="tx1"/>
                </a:solidFill>
                <a:effectLst/>
                <a:latin typeface="Arial" charset="0"/>
                <a:ea typeface="Arial" charset="0"/>
                <a:cs typeface="Arial" charset="0"/>
              </a:rPr>
              <a:t>\STATE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{q}_{i-1}$</a:t>
            </a:r>
          </a:p>
          <a:p>
            <a:r>
              <a:rPr lang="en-US" sz="1200" kern="1200" dirty="0">
                <a:solidFill>
                  <a:schemeClr val="tx1"/>
                </a:solidFill>
                <a:effectLst/>
                <a:latin typeface="Arial" charset="0"/>
                <a:ea typeface="Arial" charset="0"/>
                <a:cs typeface="Arial" charset="0"/>
              </a:rPr>
              <a:t>      \label{alg:path-follow-waypoints-fillet-line-11}</a:t>
            </a:r>
          </a:p>
          <a:p>
            <a:r>
              <a:rPr lang="en-US" sz="1200" kern="1200" dirty="0">
                <a:solidFill>
                  <a:schemeClr val="tx1"/>
                </a:solidFill>
                <a:effectLst/>
                <a:latin typeface="Arial" charset="0"/>
                <a:ea typeface="Arial" charset="0"/>
                <a:cs typeface="Arial" charset="0"/>
              </a:rPr>
              <a:t>\STATE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{z}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\left(\frac{R}{\tan(\</a:t>
            </a:r>
            <a:r>
              <a:rPr lang="en-US" sz="1200" kern="1200" dirty="0" err="1">
                <a:solidFill>
                  <a:schemeClr val="tx1"/>
                </a:solidFill>
                <a:effectLst/>
                <a:latin typeface="Arial" charset="0"/>
                <a:ea typeface="Arial" charset="0"/>
                <a:cs typeface="Arial" charset="0"/>
              </a:rPr>
              <a:t>varrho</a:t>
            </a:r>
            <a:r>
              <a:rPr lang="en-US" sz="1200" kern="1200" dirty="0">
                <a:solidFill>
                  <a:schemeClr val="tx1"/>
                </a:solidFill>
                <a:effectLst/>
                <a:latin typeface="Arial" charset="0"/>
                <a:ea typeface="Arial" charset="0"/>
                <a:cs typeface="Arial" charset="0"/>
              </a:rPr>
              <a:t>/2)}\right)\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{q}_{i-1}$</a:t>
            </a:r>
          </a:p>
          <a:p>
            <a:r>
              <a:rPr lang="en-US" sz="1200" kern="1200" dirty="0">
                <a:solidFill>
                  <a:schemeClr val="tx1"/>
                </a:solidFill>
                <a:effectLst/>
                <a:latin typeface="Arial" charset="0"/>
                <a:ea typeface="Arial" charset="0"/>
                <a:cs typeface="Arial" charset="0"/>
              </a:rPr>
              <a:t>      \label{alg:path-follow-waypoints-fillet-line-12}</a:t>
            </a:r>
          </a:p>
          <a:p>
            <a:r>
              <a:rPr lang="en-US" sz="1200" kern="1200" dirty="0">
                <a:solidFill>
                  <a:schemeClr val="tx1"/>
                </a:solidFill>
                <a:effectLst/>
                <a:latin typeface="Arial" charset="0"/>
                <a:ea typeface="Arial" charset="0"/>
                <a:cs typeface="Arial" charset="0"/>
              </a:rPr>
              <a:t>\IF{$\</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{p}\in\</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{H}(\</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{z},\</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{q}_{i-1})$}</a:t>
            </a:r>
          </a:p>
          <a:p>
            <a:r>
              <a:rPr lang="en-US" sz="1200" kern="1200" dirty="0">
                <a:solidFill>
                  <a:schemeClr val="tx1"/>
                </a:solidFill>
                <a:effectLst/>
                <a:latin typeface="Arial" charset="0"/>
                <a:ea typeface="Arial" charset="0"/>
                <a:cs typeface="Arial" charset="0"/>
              </a:rPr>
              <a:t>\label{alg:path-follow-waypoints-fillet-line-13}</a:t>
            </a:r>
          </a:p>
          <a:p>
            <a:r>
              <a:rPr lang="en-US" sz="1200" kern="1200" dirty="0">
                <a:solidFill>
                  <a:schemeClr val="tx1"/>
                </a:solidFill>
                <a:effectLst/>
                <a:latin typeface="Arial" charset="0"/>
                <a:ea typeface="Arial" charset="0"/>
                <a:cs typeface="Arial" charset="0"/>
              </a:rPr>
              <a:t>\STATE $\text{state}\</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2$</a:t>
            </a:r>
          </a:p>
          <a:p>
            <a:r>
              <a:rPr lang="en-US" sz="1200" kern="1200" dirty="0">
                <a:solidFill>
                  <a:schemeClr val="tx1"/>
                </a:solidFill>
                <a:effectLst/>
                <a:latin typeface="Arial" charset="0"/>
                <a:ea typeface="Arial" charset="0"/>
                <a:cs typeface="Arial" charset="0"/>
              </a:rPr>
              <a:t>\label{alg:path-follow-waypoints-fillet-line-14}</a:t>
            </a:r>
          </a:p>
          <a:p>
            <a:r>
              <a:rPr lang="en-US" sz="1200" kern="1200" dirty="0">
                <a:solidFill>
                  <a:schemeClr val="tx1"/>
                </a:solidFill>
                <a:effectLst/>
                <a:latin typeface="Arial" charset="0"/>
                <a:ea typeface="Arial" charset="0"/>
                <a:cs typeface="Arial" charset="0"/>
              </a:rPr>
              <a:t>\ENDIF</a:t>
            </a:r>
          </a:p>
          <a:p>
            <a:r>
              <a:rPr lang="en-US" sz="1200" kern="1200" dirty="0">
                <a:solidFill>
                  <a:schemeClr val="tx1"/>
                </a:solidFill>
                <a:effectLst/>
                <a:latin typeface="Arial" charset="0"/>
                <a:ea typeface="Arial" charset="0"/>
                <a:cs typeface="Arial" charset="0"/>
              </a:rPr>
              <a:t>\label{alg:path-follow-waypoints-fillet-line-15}</a:t>
            </a:r>
          </a:p>
          <a:p>
            <a:r>
              <a:rPr lang="en-US" sz="1200" kern="1200" dirty="0">
                <a:solidFill>
                  <a:schemeClr val="tx1"/>
                </a:solidFill>
                <a:effectLst/>
                <a:latin typeface="Arial" charset="0"/>
                <a:ea typeface="Arial" charset="0"/>
                <a:cs typeface="Arial" charset="0"/>
              </a:rPr>
              <a:t>    \ELSIF {$\text{state}=2$}</a:t>
            </a:r>
          </a:p>
          <a:p>
            <a:r>
              <a:rPr lang="en-US" sz="1200" kern="1200" dirty="0">
                <a:solidFill>
                  <a:schemeClr val="tx1"/>
                </a:solidFill>
                <a:effectLst/>
                <a:latin typeface="Arial" charset="0"/>
                <a:ea typeface="Arial" charset="0"/>
                <a:cs typeface="Arial" charset="0"/>
              </a:rPr>
              <a:t>    \label{alg:path-follow-waypoints-fillet-line-16}</a:t>
            </a:r>
          </a:p>
          <a:p>
            <a:r>
              <a:rPr lang="en-US" sz="1200" kern="1200" dirty="0">
                <a:solidFill>
                  <a:schemeClr val="tx1"/>
                </a:solidFill>
                <a:effectLst/>
                <a:latin typeface="Arial" charset="0"/>
                <a:ea typeface="Arial" charset="0"/>
                <a:cs typeface="Arial" charset="0"/>
              </a:rPr>
              <a:t>\STATE $\text{flag}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2$</a:t>
            </a:r>
          </a:p>
          <a:p>
            <a:r>
              <a:rPr lang="en-US" sz="1200" kern="1200" dirty="0">
                <a:solidFill>
                  <a:schemeClr val="tx1"/>
                </a:solidFill>
                <a:effectLst/>
                <a:latin typeface="Arial" charset="0"/>
                <a:ea typeface="Arial" charset="0"/>
                <a:cs typeface="Arial" charset="0"/>
              </a:rPr>
              <a:t>\label{alg:path-follow-waypoints-fillet-line-17}</a:t>
            </a:r>
          </a:p>
          <a:p>
            <a:r>
              <a:rPr lang="en-US" sz="1200" kern="1200" dirty="0">
                <a:solidFill>
                  <a:schemeClr val="tx1"/>
                </a:solidFill>
                <a:effectLst/>
                <a:latin typeface="Arial" charset="0"/>
                <a:ea typeface="Arial" charset="0"/>
                <a:cs typeface="Arial" charset="0"/>
              </a:rPr>
              <a:t>\STATE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 \left(\frac{R}{\sin(\</a:t>
            </a:r>
            <a:r>
              <a:rPr lang="en-US" sz="1200" kern="1200" dirty="0" err="1">
                <a:solidFill>
                  <a:schemeClr val="tx1"/>
                </a:solidFill>
                <a:effectLst/>
                <a:latin typeface="Arial" charset="0"/>
                <a:ea typeface="Arial" charset="0"/>
                <a:cs typeface="Arial" charset="0"/>
              </a:rPr>
              <a:t>varrho</a:t>
            </a:r>
            <a:r>
              <a:rPr lang="en-US" sz="1200" kern="1200" dirty="0">
                <a:solidFill>
                  <a:schemeClr val="tx1"/>
                </a:solidFill>
                <a:effectLst/>
                <a:latin typeface="Arial" charset="0"/>
                <a:ea typeface="Arial" charset="0"/>
                <a:cs typeface="Arial" charset="0"/>
              </a:rPr>
              <a:t>/2)}\right)  </a:t>
            </a:r>
          </a:p>
          <a:p>
            <a:r>
              <a:rPr lang="en-US" sz="1200" kern="1200" dirty="0">
                <a:solidFill>
                  <a:schemeClr val="tx1"/>
                </a:solidFill>
                <a:effectLst/>
                <a:latin typeface="Arial" charset="0"/>
                <a:ea typeface="Arial" charset="0"/>
                <a:cs typeface="Arial" charset="0"/>
              </a:rPr>
              <a:t>\frac{\</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{q}_{i-1}-\</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{\norm{\</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{q}_{i-1}-\</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\label{alg:path-follow-waypoints-fillet-line-18}</a:t>
            </a:r>
          </a:p>
          <a:p>
            <a:r>
              <a:rPr lang="en-US" sz="1200" kern="1200" dirty="0">
                <a:solidFill>
                  <a:schemeClr val="tx1"/>
                </a:solidFill>
                <a:effectLst/>
                <a:latin typeface="Arial" charset="0"/>
                <a:ea typeface="Arial" charset="0"/>
                <a:cs typeface="Arial" charset="0"/>
              </a:rPr>
              <a:t>    \STATE $\rho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R$</a:t>
            </a:r>
          </a:p>
          <a:p>
            <a:r>
              <a:rPr lang="en-US" sz="1200" kern="1200" dirty="0">
                <a:solidFill>
                  <a:schemeClr val="tx1"/>
                </a:solidFill>
                <a:effectLst/>
                <a:latin typeface="Arial" charset="0"/>
                <a:ea typeface="Arial" charset="0"/>
                <a:cs typeface="Arial" charset="0"/>
              </a:rPr>
              <a:t>    \label{alg:path-follow-waypoints-fillet-line-19}</a:t>
            </a:r>
          </a:p>
          <a:p>
            <a:r>
              <a:rPr lang="en-US" sz="1200" kern="1200" dirty="0">
                <a:solidFill>
                  <a:schemeClr val="tx1"/>
                </a:solidFill>
                <a:effectLst/>
                <a:latin typeface="Arial" charset="0"/>
                <a:ea typeface="Arial" charset="0"/>
                <a:cs typeface="Arial" charset="0"/>
              </a:rPr>
              <a:t>    \STATE $\lambda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\text{sign}(q_{i-1,n}q_{</a:t>
            </a:r>
            <a:r>
              <a:rPr lang="en-US" sz="1200" kern="1200" dirty="0" err="1">
                <a:solidFill>
                  <a:schemeClr val="tx1"/>
                </a:solidFill>
                <a:effectLst/>
                <a:latin typeface="Arial" charset="0"/>
                <a:ea typeface="Arial" charset="0"/>
                <a:cs typeface="Arial" charset="0"/>
              </a:rPr>
              <a:t>i,e</a:t>
            </a:r>
            <a:r>
              <a:rPr lang="en-US" sz="1200" kern="1200" dirty="0">
                <a:solidFill>
                  <a:schemeClr val="tx1"/>
                </a:solidFill>
                <a:effectLst/>
                <a:latin typeface="Arial" charset="0"/>
                <a:ea typeface="Arial" charset="0"/>
                <a:cs typeface="Arial" charset="0"/>
              </a:rPr>
              <a:t>} - q_{i-1,e}q_{</a:t>
            </a:r>
            <a:r>
              <a:rPr lang="en-US" sz="1200" kern="1200" dirty="0" err="1">
                <a:solidFill>
                  <a:schemeClr val="tx1"/>
                </a:solidFill>
                <a:effectLst/>
                <a:latin typeface="Arial" charset="0"/>
                <a:ea typeface="Arial" charset="0"/>
                <a:cs typeface="Arial" charset="0"/>
              </a:rPr>
              <a:t>i,n</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\label{alg:path-follow-waypoints-fillet-line-20}</a:t>
            </a:r>
          </a:p>
          <a:p>
            <a:r>
              <a:rPr lang="en-US" sz="1200" kern="1200" dirty="0">
                <a:solidFill>
                  <a:schemeClr val="tx1"/>
                </a:solidFill>
                <a:effectLst/>
                <a:latin typeface="Arial" charset="0"/>
                <a:ea typeface="Arial" charset="0"/>
                <a:cs typeface="Arial" charset="0"/>
              </a:rPr>
              <a:t>\STATE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{z}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{w}_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\left(\frac{R}{\tan(\</a:t>
            </a:r>
            <a:r>
              <a:rPr lang="en-US" sz="1200" kern="1200" dirty="0" err="1">
                <a:solidFill>
                  <a:schemeClr val="tx1"/>
                </a:solidFill>
                <a:effectLst/>
                <a:latin typeface="Arial" charset="0"/>
                <a:ea typeface="Arial" charset="0"/>
                <a:cs typeface="Arial" charset="0"/>
              </a:rPr>
              <a:t>varrho</a:t>
            </a:r>
            <a:r>
              <a:rPr lang="en-US" sz="1200" kern="1200" dirty="0">
                <a:solidFill>
                  <a:schemeClr val="tx1"/>
                </a:solidFill>
                <a:effectLst/>
                <a:latin typeface="Arial" charset="0"/>
                <a:ea typeface="Arial" charset="0"/>
                <a:cs typeface="Arial" charset="0"/>
              </a:rPr>
              <a:t>/2)}\right)\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\label{alg:path-follow-waypoints-fillet-line-21}</a:t>
            </a:r>
          </a:p>
          <a:p>
            <a:r>
              <a:rPr lang="en-US" sz="1200" kern="1200" dirty="0">
                <a:solidFill>
                  <a:schemeClr val="tx1"/>
                </a:solidFill>
                <a:effectLst/>
                <a:latin typeface="Arial" charset="0"/>
                <a:ea typeface="Arial" charset="0"/>
                <a:cs typeface="Arial" charset="0"/>
              </a:rPr>
              <a:t>\IF{$\</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{p}\in\</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{H}(\</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{z},\</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{q}_{</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\label{alg:path-follow-waypoints-fillet-line-22}</a:t>
            </a:r>
          </a:p>
          <a:p>
            <a:r>
              <a:rPr lang="en-US" sz="1200" kern="1200" dirty="0">
                <a:solidFill>
                  <a:schemeClr val="tx1"/>
                </a:solidFill>
                <a:effectLst/>
                <a:latin typeface="Arial" charset="0"/>
                <a:ea typeface="Arial" charset="0"/>
                <a:cs typeface="Arial" charset="0"/>
              </a:rPr>
              <a:t>        \STATE $</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(i+1)$ until $</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=N-1$.   </a:t>
            </a:r>
          </a:p>
          <a:p>
            <a:r>
              <a:rPr lang="en-US" sz="1200" kern="1200" dirty="0">
                <a:solidFill>
                  <a:schemeClr val="tx1"/>
                </a:solidFill>
                <a:effectLst/>
                <a:latin typeface="Arial" charset="0"/>
                <a:ea typeface="Arial" charset="0"/>
                <a:cs typeface="Arial" charset="0"/>
              </a:rPr>
              <a:t>\label{alg:path-follow-waypoints-fillet-line-23}</a:t>
            </a:r>
          </a:p>
          <a:p>
            <a:r>
              <a:rPr lang="en-US" sz="1200" kern="1200" dirty="0">
                <a:solidFill>
                  <a:schemeClr val="tx1"/>
                </a:solidFill>
                <a:effectLst/>
                <a:latin typeface="Arial" charset="0"/>
                <a:ea typeface="Arial" charset="0"/>
                <a:cs typeface="Arial" charset="0"/>
              </a:rPr>
              <a:t>\STATE $\text{state}\</a:t>
            </a:r>
            <a:r>
              <a:rPr lang="en-US" sz="1200" kern="1200" dirty="0" err="1">
                <a:solidFill>
                  <a:schemeClr val="tx1"/>
                </a:solidFill>
                <a:effectLst/>
                <a:latin typeface="Arial" charset="0"/>
                <a:ea typeface="Arial" charset="0"/>
                <a:cs typeface="Arial" charset="0"/>
              </a:rPr>
              <a:t>leftarrow</a:t>
            </a:r>
            <a:r>
              <a:rPr lang="en-US" sz="1200" kern="1200" dirty="0">
                <a:solidFill>
                  <a:schemeClr val="tx1"/>
                </a:solidFill>
                <a:effectLst/>
                <a:latin typeface="Arial" charset="0"/>
                <a:ea typeface="Arial" charset="0"/>
                <a:cs typeface="Arial" charset="0"/>
              </a:rPr>
              <a:t> 1$</a:t>
            </a:r>
          </a:p>
          <a:p>
            <a:r>
              <a:rPr lang="en-US" sz="1200" kern="1200" dirty="0">
                <a:solidFill>
                  <a:schemeClr val="tx1"/>
                </a:solidFill>
                <a:effectLst/>
                <a:latin typeface="Arial" charset="0"/>
                <a:ea typeface="Arial" charset="0"/>
                <a:cs typeface="Arial" charset="0"/>
              </a:rPr>
              <a:t>\label{alg:path-follow-waypoints-fillet-line-24}</a:t>
            </a:r>
          </a:p>
          <a:p>
            <a:r>
              <a:rPr lang="en-US" sz="1200" kern="1200" dirty="0">
                <a:solidFill>
                  <a:schemeClr val="tx1"/>
                </a:solidFill>
                <a:effectLst/>
                <a:latin typeface="Arial" charset="0"/>
                <a:ea typeface="Arial" charset="0"/>
                <a:cs typeface="Arial" charset="0"/>
              </a:rPr>
              <a:t>\ENDIF</a:t>
            </a:r>
          </a:p>
          <a:p>
            <a:r>
              <a:rPr lang="en-US" sz="1200" kern="1200" dirty="0">
                <a:solidFill>
                  <a:schemeClr val="tx1"/>
                </a:solidFill>
                <a:effectLst/>
                <a:latin typeface="Arial" charset="0"/>
                <a:ea typeface="Arial" charset="0"/>
                <a:cs typeface="Arial" charset="0"/>
              </a:rPr>
              <a:t>\label{alg:path-follow-waypoints-fillet-line-25}</a:t>
            </a:r>
          </a:p>
          <a:p>
            <a:r>
              <a:rPr lang="en-US" sz="1200" kern="1200" dirty="0">
                <a:solidFill>
                  <a:schemeClr val="tx1"/>
                </a:solidFill>
                <a:effectLst/>
                <a:latin typeface="Arial" charset="0"/>
                <a:ea typeface="Arial" charset="0"/>
                <a:cs typeface="Arial" charset="0"/>
              </a:rPr>
              <a:t>\ENDIF</a:t>
            </a:r>
          </a:p>
          <a:p>
            <a:r>
              <a:rPr lang="en-US" sz="1200" kern="1200" dirty="0">
                <a:solidFill>
                  <a:schemeClr val="tx1"/>
                </a:solidFill>
                <a:effectLst/>
                <a:latin typeface="Arial" charset="0"/>
                <a:ea typeface="Arial" charset="0"/>
                <a:cs typeface="Arial" charset="0"/>
              </a:rPr>
              <a:t>\RETURN $\text{flag}$,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{q}$,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{c}$, $\rho$, $\lambda$.</a:t>
            </a:r>
          </a:p>
          <a:p>
            <a:r>
              <a:rPr lang="en-US" sz="1200" kern="1200" dirty="0">
                <a:solidFill>
                  <a:schemeClr val="tx1"/>
                </a:solidFill>
                <a:effectLst/>
                <a:latin typeface="Arial" charset="0"/>
                <a:ea typeface="Arial" charset="0"/>
                <a:cs typeface="Arial" charset="0"/>
              </a:rPr>
              <a:t>\end{algorithmic}</a:t>
            </a:r>
          </a:p>
          <a:p>
            <a:r>
              <a:rPr lang="en-US" sz="1200" kern="1200" dirty="0">
                <a:solidFill>
                  <a:schemeClr val="tx1"/>
                </a:solidFill>
                <a:effectLst/>
                <a:latin typeface="Arial" charset="0"/>
                <a:ea typeface="Arial" charset="0"/>
                <a:cs typeface="Arial" charset="0"/>
              </a:rPr>
              <a:t>\end{algorithm}</a:t>
            </a:r>
          </a:p>
          <a:p>
            <a:endParaRPr lang="en-US" dirty="0"/>
          </a:p>
        </p:txBody>
      </p:sp>
      <p:sp>
        <p:nvSpPr>
          <p:cNvPr id="4" name="Slide Number Placeholder 3"/>
          <p:cNvSpPr>
            <a:spLocks noGrp="1"/>
          </p:cNvSpPr>
          <p:nvPr>
            <p:ph type="sldNum" sz="quarter" idx="5"/>
          </p:nvPr>
        </p:nvSpPr>
        <p:spPr/>
        <p:txBody>
          <a:bodyPr/>
          <a:lstStyle/>
          <a:p>
            <a:pPr>
              <a:defRPr/>
            </a:pPr>
            <a:fld id="{E5889181-6C49-0D4B-A95A-DAD14DD1EA3F}" type="slidenum">
              <a:rPr lang="en-US" smtClean="0"/>
              <a:pPr>
                <a:defRPr/>
              </a:pPr>
              <a:t>11</a:t>
            </a:fld>
            <a:endParaRPr lang="en-US"/>
          </a:p>
        </p:txBody>
      </p:sp>
    </p:spTree>
    <p:extLst>
      <p:ext uri="{BB962C8B-B14F-4D97-AF65-F5344CB8AC3E}">
        <p14:creationId xmlns:p14="http://schemas.microsoft.com/office/powerpoint/2010/main" val="566300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Straight-line path length (no fillets):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\abs{\</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{W}} \</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 \sum_{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=2}^N \norm{\</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{w}_{i-1}}.</a:t>
            </a: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vspace</a:t>
            </a:r>
            <a:r>
              <a:rPr lang="en-US" sz="1200" kern="1200" dirty="0">
                <a:solidFill>
                  <a:schemeClr val="tx1"/>
                </a:solidFill>
                <a:latin typeface="Arial" charset="0"/>
                <a:ea typeface="Arial" charset="0"/>
                <a:cs typeface="Arial" charset="0"/>
              </a:rPr>
              <a:t>{0.5cm}</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Path length with fillets: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\abs{\</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{W}}_F = \abs{\</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{W}} + \sum_{</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=2}^N \left( R\</a:t>
            </a:r>
            <a:r>
              <a:rPr lang="en-US" sz="1200" kern="1200" dirty="0" err="1">
                <a:solidFill>
                  <a:schemeClr val="tx1"/>
                </a:solidFill>
                <a:latin typeface="Arial" charset="0"/>
                <a:ea typeface="Arial" charset="0"/>
                <a:cs typeface="Arial" charset="0"/>
              </a:rPr>
              <a:t>varrho_i</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{2R}{\tan\</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varrho_i</a:t>
            </a:r>
            <a:r>
              <a:rPr lang="en-US" sz="1200" kern="1200" dirty="0">
                <a:solidFill>
                  <a:schemeClr val="tx1"/>
                </a:solidFill>
                <a:latin typeface="Arial" charset="0"/>
                <a:ea typeface="Arial" charset="0"/>
                <a:cs typeface="Arial" charset="0"/>
              </a:rPr>
              <a:t>}{2}}\right).</a:t>
            </a:r>
          </a:p>
          <a:p>
            <a:r>
              <a:rPr lang="en-US"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pPr>
              <a:defRPr/>
            </a:pPr>
            <a:fld id="{E5889181-6C49-0D4B-A95A-DAD14DD1EA3F}" type="slidenum">
              <a:rPr lang="en-US" smtClean="0"/>
              <a:pPr>
                <a:defRPr/>
              </a:pPr>
              <a:t>13</a:t>
            </a:fld>
            <a:endParaRPr lang="en-US"/>
          </a:p>
        </p:txBody>
      </p:sp>
    </p:spTree>
    <p:extLst>
      <p:ext uri="{BB962C8B-B14F-4D97-AF65-F5344CB8AC3E}">
        <p14:creationId xmlns:p14="http://schemas.microsoft.com/office/powerpoint/2010/main" val="2129570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A16007D4-0F36-534E-ABA2-7CCC350D7F4F}"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217573A8-2CD8-064D-8E6B-A2B59E5B3BA0}"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F561046F-8D0A-1A4D-B639-17A1FFEA9FE3}"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6197600" y="1600200"/>
            <a:ext cx="53848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6197600" y="3938589"/>
            <a:ext cx="53848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7"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068F8FA6-A94A-2440-93CE-2992DC5C85C3}" type="slidenum">
              <a:rPr lang="en-US"/>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274639"/>
            <a:ext cx="10972800" cy="5851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4"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44D17517-5344-D14A-A9E9-41DD0443FBE1}"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1B2163E4-BF33-7A40-A671-47521525D1F9}"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78099784-868C-9B4C-B214-B09B527AB0AD}"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F6484167-2628-0443-871B-646FACA73110}"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8"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694D5D0B-5FC6-4B48-BBED-A41A5425A928}"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11138"/>
            <a:ext cx="10972800" cy="741362"/>
          </a:xfrm>
        </p:spPr>
        <p:txBody>
          <a:bodyPr/>
          <a:lstStyle>
            <a:lvl1pPr>
              <a:defRPr sz="3600"/>
            </a:lvl1p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3" name="Rectangle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9286EC59-679E-1F4B-8DF2-9B4067E74CA0}"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10B1D7D0-CCA0-3745-9812-E9F09111CA5E}"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609600" y="6245225"/>
            <a:ext cx="28448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4165600" y="6245225"/>
            <a:ext cx="38608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8737600" y="6245225"/>
            <a:ext cx="2844800" cy="476250"/>
          </a:xfrm>
          <a:prstGeom prst="rect">
            <a:avLst/>
          </a:prstGeom>
          <a:ln/>
        </p:spPr>
        <p:txBody>
          <a:bodyPr/>
          <a:lstStyle>
            <a:lvl1pPr>
              <a:defRPr/>
            </a:lvl1pPr>
          </a:lstStyle>
          <a:p>
            <a:pPr>
              <a:defRPr/>
            </a:pPr>
            <a:fld id="{A4AF3BD9-2BB0-1B4C-A79C-3349BED7B3F7}"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274638"/>
            <a:ext cx="10972800" cy="7794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09600" y="1168400"/>
            <a:ext cx="10972800" cy="53213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txBox="1">
            <a:spLocks noChangeArrowheads="1"/>
          </p:cNvSpPr>
          <p:nvPr userDrawn="1"/>
        </p:nvSpPr>
        <p:spPr bwMode="auto">
          <a:xfrm>
            <a:off x="458197" y="6463905"/>
            <a:ext cx="11215843" cy="27456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r" rtl="0" fontAlgn="base">
              <a:spcBef>
                <a:spcPct val="0"/>
              </a:spcBef>
              <a:spcAft>
                <a:spcPct val="0"/>
              </a:spcAft>
              <a:defRPr sz="1400" kern="1200">
                <a:solidFill>
                  <a:schemeClr val="tx1"/>
                </a:solidFill>
                <a:latin typeface="Arial" pitchFamily="-111" charset="0"/>
                <a:ea typeface="Arial" pitchFamily="-111" charset="0"/>
                <a:cs typeface="Arial" pitchFamily="-111"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a:lstStyle>
          <a:p>
            <a:pPr>
              <a:defRPr/>
            </a:pPr>
            <a:r>
              <a:rPr lang="en-US" sz="1400" dirty="0"/>
              <a:t>Beard &amp; McLain,</a:t>
            </a:r>
            <a:r>
              <a:rPr lang="en-US" sz="1400" baseline="0" dirty="0"/>
              <a:t> “</a:t>
            </a:r>
            <a:r>
              <a:rPr lang="en-US" sz="1400" dirty="0"/>
              <a:t>Small Unmanned Aircraft,”  </a:t>
            </a:r>
            <a:r>
              <a:rPr lang="en-US" sz="1400" i="1" dirty="0"/>
              <a:t>Princeton University Press,</a:t>
            </a:r>
            <a:r>
              <a:rPr lang="en-US" sz="1400" baseline="0" dirty="0"/>
              <a:t> 2012,   				Chapter 11, Slide </a:t>
            </a:r>
            <a:r>
              <a:rPr lang="en-US" sz="1400" dirty="0"/>
              <a:t> </a:t>
            </a:r>
            <a:fld id="{84CC4BE0-69A4-1A49-A7C1-B543DABBF88A}" type="slidenum">
              <a:rPr lang="en-US" sz="1400" smtClean="0"/>
              <a:pPr>
                <a:defRPr/>
              </a:pPr>
              <a:t>‹#›</a:t>
            </a:fld>
            <a:endParaRPr lang="en-US" sz="14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Arial" charset="0"/>
          <a:cs typeface="Arial" charset="0"/>
        </a:defRPr>
      </a:lvl2pPr>
      <a:lvl3pPr algn="ctr" rtl="0" eaLnBrk="0" fontAlgn="base" hangingPunct="0">
        <a:spcBef>
          <a:spcPct val="0"/>
        </a:spcBef>
        <a:spcAft>
          <a:spcPct val="0"/>
        </a:spcAft>
        <a:defRPr sz="4400">
          <a:solidFill>
            <a:schemeClr val="tx2"/>
          </a:solidFill>
          <a:latin typeface="Arial" charset="0"/>
          <a:ea typeface="Arial" charset="0"/>
          <a:cs typeface="Arial" charset="0"/>
        </a:defRPr>
      </a:lvl3pPr>
      <a:lvl4pPr algn="ctr" rtl="0" eaLnBrk="0" fontAlgn="base" hangingPunct="0">
        <a:spcBef>
          <a:spcPct val="0"/>
        </a:spcBef>
        <a:spcAft>
          <a:spcPct val="0"/>
        </a:spcAft>
        <a:defRPr sz="4400">
          <a:solidFill>
            <a:schemeClr val="tx2"/>
          </a:solidFill>
          <a:latin typeface="Arial" charset="0"/>
          <a:ea typeface="Arial" charset="0"/>
          <a:cs typeface="Arial" charset="0"/>
        </a:defRPr>
      </a:lvl4pPr>
      <a:lvl5pPr algn="ctr" rtl="0" eaLnBrk="0" fontAlgn="base" hangingPunct="0">
        <a:spcBef>
          <a:spcPct val="0"/>
        </a:spcBef>
        <a:spcAft>
          <a:spcPct val="0"/>
        </a:spcAft>
        <a:defRPr sz="4400">
          <a:solidFill>
            <a:schemeClr val="tx2"/>
          </a:solidFill>
          <a:latin typeface="Arial" charset="0"/>
          <a:ea typeface="Arial"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0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18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18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image" Target="../media/image34.emf"/><Relationship Id="rId3" Type="http://schemas.openxmlformats.org/officeDocument/2006/relationships/image" Target="../media/image20.emf"/><Relationship Id="rId7" Type="http://schemas.openxmlformats.org/officeDocument/2006/relationships/image" Target="../media/image28.emf"/><Relationship Id="rId12" Type="http://schemas.openxmlformats.org/officeDocument/2006/relationships/image" Target="../media/image33.emf"/><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27.emf"/><Relationship Id="rId11" Type="http://schemas.openxmlformats.org/officeDocument/2006/relationships/image" Target="../media/image32.emf"/><Relationship Id="rId5" Type="http://schemas.openxmlformats.org/officeDocument/2006/relationships/image" Target="../media/image26.emf"/><Relationship Id="rId10" Type="http://schemas.openxmlformats.org/officeDocument/2006/relationships/image" Target="../media/image31.emf"/><Relationship Id="rId4" Type="http://schemas.openxmlformats.org/officeDocument/2006/relationships/image" Target="../media/image25.emf"/><Relationship Id="rId9" Type="http://schemas.openxmlformats.org/officeDocument/2006/relationships/image" Target="../media/image30.emf"/></Relationships>
</file>

<file path=ppt/slides/_rels/slide11.xml.rels><?xml version="1.0" encoding="UTF-8" standalone="yes"?>
<Relationships xmlns="http://schemas.openxmlformats.org/package/2006/relationships"><Relationship Id="rId8" Type="http://schemas.openxmlformats.org/officeDocument/2006/relationships/image" Target="../media/image29.emf"/><Relationship Id="rId13" Type="http://schemas.openxmlformats.org/officeDocument/2006/relationships/image" Target="../media/image35.emf"/><Relationship Id="rId3" Type="http://schemas.openxmlformats.org/officeDocument/2006/relationships/image" Target="../media/image20.emf"/><Relationship Id="rId7" Type="http://schemas.openxmlformats.org/officeDocument/2006/relationships/image" Target="../media/image28.emf"/><Relationship Id="rId12" Type="http://schemas.openxmlformats.org/officeDocument/2006/relationships/image" Target="../media/image33.emf"/><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27.emf"/><Relationship Id="rId11" Type="http://schemas.openxmlformats.org/officeDocument/2006/relationships/image" Target="../media/image32.emf"/><Relationship Id="rId5" Type="http://schemas.openxmlformats.org/officeDocument/2006/relationships/image" Target="../media/image26.emf"/><Relationship Id="rId10" Type="http://schemas.openxmlformats.org/officeDocument/2006/relationships/image" Target="../media/image31.emf"/><Relationship Id="rId4" Type="http://schemas.openxmlformats.org/officeDocument/2006/relationships/image" Target="../media/image25.emf"/><Relationship Id="rId9" Type="http://schemas.openxmlformats.org/officeDocument/2006/relationships/image" Target="../media/image30.emf"/></Relationships>
</file>

<file path=ppt/slides/_rels/slide12.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20.emf"/><Relationship Id="rId7" Type="http://schemas.openxmlformats.org/officeDocument/2006/relationships/image" Target="../media/image23.emf"/><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12.emf"/><Relationship Id="rId9" Type="http://schemas.openxmlformats.org/officeDocument/2006/relationships/image" Target="../media/image37.emf"/></Relationships>
</file>

<file path=ppt/slides/_rels/slide1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40.emf"/><Relationship Id="rId4" Type="http://schemas.openxmlformats.org/officeDocument/2006/relationships/image" Target="../media/image39.emf"/></Relationships>
</file>

<file path=ppt/slides/_rels/slide15.xml.rels><?xml version="1.0" encoding="UTF-8" standalone="yes"?>
<Relationships xmlns="http://schemas.openxmlformats.org/package/2006/relationships"><Relationship Id="rId8" Type="http://schemas.openxmlformats.org/officeDocument/2006/relationships/image" Target="../media/image44.emf"/><Relationship Id="rId13" Type="http://schemas.openxmlformats.org/officeDocument/2006/relationships/image" Target="../media/image49.emf"/><Relationship Id="rId3" Type="http://schemas.openxmlformats.org/officeDocument/2006/relationships/image" Target="../media/image39.emf"/><Relationship Id="rId7" Type="http://schemas.openxmlformats.org/officeDocument/2006/relationships/image" Target="../media/image43.emf"/><Relationship Id="rId12" Type="http://schemas.openxmlformats.org/officeDocument/2006/relationships/image" Target="../media/image48.emf"/><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42.emf"/><Relationship Id="rId11" Type="http://schemas.openxmlformats.org/officeDocument/2006/relationships/image" Target="../media/image47.emf"/><Relationship Id="rId5" Type="http://schemas.openxmlformats.org/officeDocument/2006/relationships/image" Target="../media/image41.emf"/><Relationship Id="rId15" Type="http://schemas.openxmlformats.org/officeDocument/2006/relationships/image" Target="../media/image51.emf"/><Relationship Id="rId10" Type="http://schemas.openxmlformats.org/officeDocument/2006/relationships/image" Target="../media/image46.emf"/><Relationship Id="rId4" Type="http://schemas.openxmlformats.org/officeDocument/2006/relationships/image" Target="../media/image38.emf"/><Relationship Id="rId9" Type="http://schemas.openxmlformats.org/officeDocument/2006/relationships/image" Target="../media/image45.emf"/><Relationship Id="rId14" Type="http://schemas.openxmlformats.org/officeDocument/2006/relationships/image" Target="../media/image50.emf"/></Relationships>
</file>

<file path=ppt/slides/_rels/slide16.xml.rels><?xml version="1.0" encoding="UTF-8" standalone="yes"?>
<Relationships xmlns="http://schemas.openxmlformats.org/package/2006/relationships"><Relationship Id="rId8" Type="http://schemas.openxmlformats.org/officeDocument/2006/relationships/image" Target="../media/image57.emf"/><Relationship Id="rId3" Type="http://schemas.openxmlformats.org/officeDocument/2006/relationships/image" Target="../media/image52.emf"/><Relationship Id="rId7" Type="http://schemas.openxmlformats.org/officeDocument/2006/relationships/image" Target="../media/image56.emf"/><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55.emf"/><Relationship Id="rId5" Type="http://schemas.openxmlformats.org/officeDocument/2006/relationships/image" Target="../media/image54.emf"/><Relationship Id="rId4" Type="http://schemas.openxmlformats.org/officeDocument/2006/relationships/image" Target="../media/image53.emf"/></Relationships>
</file>

<file path=ppt/slides/_rels/slide17.xml.rels><?xml version="1.0" encoding="UTF-8" standalone="yes"?>
<Relationships xmlns="http://schemas.openxmlformats.org/package/2006/relationships"><Relationship Id="rId8" Type="http://schemas.openxmlformats.org/officeDocument/2006/relationships/image" Target="../media/image63.emf"/><Relationship Id="rId3" Type="http://schemas.openxmlformats.org/officeDocument/2006/relationships/image" Target="../media/image58.emf"/><Relationship Id="rId7" Type="http://schemas.openxmlformats.org/officeDocument/2006/relationships/image" Target="../media/image62.emf"/><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61.emf"/><Relationship Id="rId11" Type="http://schemas.openxmlformats.org/officeDocument/2006/relationships/image" Target="../media/image66.emf"/><Relationship Id="rId5" Type="http://schemas.openxmlformats.org/officeDocument/2006/relationships/image" Target="../media/image60.emf"/><Relationship Id="rId10" Type="http://schemas.openxmlformats.org/officeDocument/2006/relationships/image" Target="../media/image65.emf"/><Relationship Id="rId4" Type="http://schemas.openxmlformats.org/officeDocument/2006/relationships/image" Target="../media/image59.emf"/><Relationship Id="rId9" Type="http://schemas.openxmlformats.org/officeDocument/2006/relationships/image" Target="../media/image64.emf"/></Relationships>
</file>

<file path=ppt/slides/_rels/slide18.xml.rels><?xml version="1.0" encoding="UTF-8" standalone="yes"?>
<Relationships xmlns="http://schemas.openxmlformats.org/package/2006/relationships"><Relationship Id="rId8" Type="http://schemas.openxmlformats.org/officeDocument/2006/relationships/image" Target="../media/image68.emf"/><Relationship Id="rId3" Type="http://schemas.openxmlformats.org/officeDocument/2006/relationships/image" Target="../media/image62.emf"/><Relationship Id="rId7" Type="http://schemas.openxmlformats.org/officeDocument/2006/relationships/image" Target="../media/image67.emf"/><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65.emf"/><Relationship Id="rId5" Type="http://schemas.openxmlformats.org/officeDocument/2006/relationships/image" Target="../media/image64.emf"/><Relationship Id="rId4" Type="http://schemas.openxmlformats.org/officeDocument/2006/relationships/image" Target="../media/image63.emf"/><Relationship Id="rId9" Type="http://schemas.openxmlformats.org/officeDocument/2006/relationships/image" Target="../media/image69.emf"/></Relationships>
</file>

<file path=ppt/slides/_rels/slide19.xml.rels><?xml version="1.0" encoding="UTF-8" standalone="yes"?>
<Relationships xmlns="http://schemas.openxmlformats.org/package/2006/relationships"><Relationship Id="rId8" Type="http://schemas.openxmlformats.org/officeDocument/2006/relationships/image" Target="../media/image65.emf"/><Relationship Id="rId3" Type="http://schemas.openxmlformats.org/officeDocument/2006/relationships/image" Target="../media/image70.emf"/><Relationship Id="rId7" Type="http://schemas.openxmlformats.org/officeDocument/2006/relationships/image" Target="../media/image61.emf"/><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60.emf"/><Relationship Id="rId11" Type="http://schemas.openxmlformats.org/officeDocument/2006/relationships/image" Target="../media/image72.emf"/><Relationship Id="rId5" Type="http://schemas.openxmlformats.org/officeDocument/2006/relationships/image" Target="../media/image59.emf"/><Relationship Id="rId10" Type="http://schemas.openxmlformats.org/officeDocument/2006/relationships/image" Target="../media/image71.emf"/><Relationship Id="rId4" Type="http://schemas.openxmlformats.org/officeDocument/2006/relationships/image" Target="../media/image58.emf"/><Relationship Id="rId9" Type="http://schemas.openxmlformats.org/officeDocument/2006/relationships/image" Target="../media/image64.emf"/></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8" Type="http://schemas.openxmlformats.org/officeDocument/2006/relationships/image" Target="../media/image46.emf"/><Relationship Id="rId13" Type="http://schemas.openxmlformats.org/officeDocument/2006/relationships/image" Target="../media/image77.emf"/><Relationship Id="rId3" Type="http://schemas.openxmlformats.org/officeDocument/2006/relationships/image" Target="../media/image39.emf"/><Relationship Id="rId7" Type="http://schemas.openxmlformats.org/officeDocument/2006/relationships/image" Target="../media/image43.emf"/><Relationship Id="rId12" Type="http://schemas.openxmlformats.org/officeDocument/2006/relationships/image" Target="../media/image76.emf"/><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42.emf"/><Relationship Id="rId11" Type="http://schemas.openxmlformats.org/officeDocument/2006/relationships/image" Target="../media/image75.emf"/><Relationship Id="rId5" Type="http://schemas.openxmlformats.org/officeDocument/2006/relationships/image" Target="../media/image41.emf"/><Relationship Id="rId10" Type="http://schemas.openxmlformats.org/officeDocument/2006/relationships/image" Target="../media/image74.emf"/><Relationship Id="rId4" Type="http://schemas.openxmlformats.org/officeDocument/2006/relationships/image" Target="../media/image38.emf"/><Relationship Id="rId9" Type="http://schemas.openxmlformats.org/officeDocument/2006/relationships/image" Target="../media/image73.emf"/><Relationship Id="rId14" Type="http://schemas.openxmlformats.org/officeDocument/2006/relationships/image" Target="../media/image78.emf"/></Relationships>
</file>

<file path=ppt/slides/_rels/slide21.xml.rels><?xml version="1.0" encoding="UTF-8" standalone="yes"?>
<Relationships xmlns="http://schemas.openxmlformats.org/package/2006/relationships"><Relationship Id="rId8" Type="http://schemas.openxmlformats.org/officeDocument/2006/relationships/image" Target="../media/image79.emf"/><Relationship Id="rId13" Type="http://schemas.openxmlformats.org/officeDocument/2006/relationships/image" Target="../media/image84.emf"/><Relationship Id="rId3" Type="http://schemas.openxmlformats.org/officeDocument/2006/relationships/image" Target="../media/image39.emf"/><Relationship Id="rId7" Type="http://schemas.openxmlformats.org/officeDocument/2006/relationships/image" Target="../media/image73.emf"/><Relationship Id="rId12" Type="http://schemas.openxmlformats.org/officeDocument/2006/relationships/image" Target="../media/image83.emf"/><Relationship Id="rId2" Type="http://schemas.openxmlformats.org/officeDocument/2006/relationships/notesSlide" Target="../notesSlides/notesSlide17.xml"/><Relationship Id="rId16" Type="http://schemas.openxmlformats.org/officeDocument/2006/relationships/image" Target="../media/image87.emf"/><Relationship Id="rId1" Type="http://schemas.openxmlformats.org/officeDocument/2006/relationships/slideLayout" Target="../slideLayouts/slideLayout6.xml"/><Relationship Id="rId6" Type="http://schemas.openxmlformats.org/officeDocument/2006/relationships/image" Target="../media/image43.emf"/><Relationship Id="rId11" Type="http://schemas.openxmlformats.org/officeDocument/2006/relationships/image" Target="../media/image82.emf"/><Relationship Id="rId5" Type="http://schemas.openxmlformats.org/officeDocument/2006/relationships/image" Target="../media/image42.emf"/><Relationship Id="rId15" Type="http://schemas.openxmlformats.org/officeDocument/2006/relationships/image" Target="../media/image86.emf"/><Relationship Id="rId10" Type="http://schemas.openxmlformats.org/officeDocument/2006/relationships/image" Target="../media/image81.emf"/><Relationship Id="rId4" Type="http://schemas.openxmlformats.org/officeDocument/2006/relationships/image" Target="../media/image38.emf"/><Relationship Id="rId9" Type="http://schemas.openxmlformats.org/officeDocument/2006/relationships/image" Target="../media/image80.emf"/><Relationship Id="rId14" Type="http://schemas.openxmlformats.org/officeDocument/2006/relationships/image" Target="../media/image85.emf"/></Relationships>
</file>

<file path=ppt/slides/_rels/slide22.xml.rels><?xml version="1.0" encoding="UTF-8" standalone="yes"?>
<Relationships xmlns="http://schemas.openxmlformats.org/package/2006/relationships"><Relationship Id="rId8" Type="http://schemas.openxmlformats.org/officeDocument/2006/relationships/image" Target="../media/image88.emf"/><Relationship Id="rId13" Type="http://schemas.openxmlformats.org/officeDocument/2006/relationships/image" Target="../media/image91.emf"/><Relationship Id="rId3" Type="http://schemas.openxmlformats.org/officeDocument/2006/relationships/image" Target="../media/image38.emf"/><Relationship Id="rId7" Type="http://schemas.openxmlformats.org/officeDocument/2006/relationships/image" Target="../media/image44.emf"/><Relationship Id="rId12" Type="http://schemas.openxmlformats.org/officeDocument/2006/relationships/image" Target="../media/image90.emf"/><Relationship Id="rId2" Type="http://schemas.openxmlformats.org/officeDocument/2006/relationships/notesSlide" Target="../notesSlides/notesSlide18.xml"/><Relationship Id="rId16" Type="http://schemas.openxmlformats.org/officeDocument/2006/relationships/image" Target="../media/image94.emf"/><Relationship Id="rId1" Type="http://schemas.openxmlformats.org/officeDocument/2006/relationships/slideLayout" Target="../slideLayouts/slideLayout6.xml"/><Relationship Id="rId6" Type="http://schemas.openxmlformats.org/officeDocument/2006/relationships/image" Target="../media/image39.emf"/><Relationship Id="rId11" Type="http://schemas.openxmlformats.org/officeDocument/2006/relationships/image" Target="../media/image89.emf"/><Relationship Id="rId5" Type="http://schemas.openxmlformats.org/officeDocument/2006/relationships/image" Target="../media/image74.emf"/><Relationship Id="rId15" Type="http://schemas.openxmlformats.org/officeDocument/2006/relationships/image" Target="../media/image93.emf"/><Relationship Id="rId10" Type="http://schemas.openxmlformats.org/officeDocument/2006/relationships/image" Target="../media/image80.emf"/><Relationship Id="rId4" Type="http://schemas.openxmlformats.org/officeDocument/2006/relationships/image" Target="../media/image46.emf"/><Relationship Id="rId9" Type="http://schemas.openxmlformats.org/officeDocument/2006/relationships/image" Target="../media/image79.emf"/><Relationship Id="rId14" Type="http://schemas.openxmlformats.org/officeDocument/2006/relationships/image" Target="../media/image92.emf"/></Relationships>
</file>

<file path=ppt/slides/_rels/slide23.xml.rels><?xml version="1.0" encoding="UTF-8" standalone="yes"?>
<Relationships xmlns="http://schemas.openxmlformats.org/package/2006/relationships"><Relationship Id="rId8" Type="http://schemas.openxmlformats.org/officeDocument/2006/relationships/image" Target="../media/image44.emf"/><Relationship Id="rId13" Type="http://schemas.openxmlformats.org/officeDocument/2006/relationships/image" Target="../media/image97.emf"/><Relationship Id="rId3" Type="http://schemas.openxmlformats.org/officeDocument/2006/relationships/image" Target="../media/image38.emf"/><Relationship Id="rId7" Type="http://schemas.openxmlformats.org/officeDocument/2006/relationships/image" Target="../media/image39.emf"/><Relationship Id="rId12" Type="http://schemas.openxmlformats.org/officeDocument/2006/relationships/image" Target="../media/image96.emf"/><Relationship Id="rId2" Type="http://schemas.openxmlformats.org/officeDocument/2006/relationships/notesSlide" Target="../notesSlides/notesSlide19.xml"/><Relationship Id="rId1" Type="http://schemas.openxmlformats.org/officeDocument/2006/relationships/slideLayout" Target="../slideLayouts/slideLayout6.xml"/><Relationship Id="rId6" Type="http://schemas.openxmlformats.org/officeDocument/2006/relationships/image" Target="../media/image83.emf"/><Relationship Id="rId11" Type="http://schemas.openxmlformats.org/officeDocument/2006/relationships/image" Target="../media/image95.emf"/><Relationship Id="rId5" Type="http://schemas.openxmlformats.org/officeDocument/2006/relationships/image" Target="../media/image82.emf"/><Relationship Id="rId10" Type="http://schemas.openxmlformats.org/officeDocument/2006/relationships/image" Target="../media/image90.emf"/><Relationship Id="rId4" Type="http://schemas.openxmlformats.org/officeDocument/2006/relationships/image" Target="../media/image81.emf"/><Relationship Id="rId9" Type="http://schemas.openxmlformats.org/officeDocument/2006/relationships/image" Target="../media/image89.emf"/><Relationship Id="rId14" Type="http://schemas.openxmlformats.org/officeDocument/2006/relationships/image" Target="../media/image98.emf"/></Relationships>
</file>

<file path=ppt/slides/_rels/slide24.xml.rels><?xml version="1.0" encoding="UTF-8" standalone="yes"?>
<Relationships xmlns="http://schemas.openxmlformats.org/package/2006/relationships"><Relationship Id="rId8" Type="http://schemas.openxmlformats.org/officeDocument/2006/relationships/image" Target="../media/image104.emf"/><Relationship Id="rId13" Type="http://schemas.openxmlformats.org/officeDocument/2006/relationships/image" Target="../media/image109.emf"/><Relationship Id="rId18" Type="http://schemas.openxmlformats.org/officeDocument/2006/relationships/image" Target="../media/image114.emf"/><Relationship Id="rId3" Type="http://schemas.openxmlformats.org/officeDocument/2006/relationships/image" Target="../media/image99.emf"/><Relationship Id="rId7" Type="http://schemas.openxmlformats.org/officeDocument/2006/relationships/image" Target="../media/image103.emf"/><Relationship Id="rId12" Type="http://schemas.openxmlformats.org/officeDocument/2006/relationships/image" Target="../media/image108.emf"/><Relationship Id="rId17" Type="http://schemas.openxmlformats.org/officeDocument/2006/relationships/image" Target="../media/image113.emf"/><Relationship Id="rId2" Type="http://schemas.openxmlformats.org/officeDocument/2006/relationships/notesSlide" Target="../notesSlides/notesSlide20.xml"/><Relationship Id="rId16" Type="http://schemas.openxmlformats.org/officeDocument/2006/relationships/image" Target="../media/image112.emf"/><Relationship Id="rId1" Type="http://schemas.openxmlformats.org/officeDocument/2006/relationships/slideLayout" Target="../slideLayouts/slideLayout6.xml"/><Relationship Id="rId6" Type="http://schemas.openxmlformats.org/officeDocument/2006/relationships/image" Target="../media/image102.emf"/><Relationship Id="rId11" Type="http://schemas.openxmlformats.org/officeDocument/2006/relationships/image" Target="../media/image107.emf"/><Relationship Id="rId5" Type="http://schemas.openxmlformats.org/officeDocument/2006/relationships/image" Target="../media/image101.emf"/><Relationship Id="rId15" Type="http://schemas.openxmlformats.org/officeDocument/2006/relationships/image" Target="../media/image111.emf"/><Relationship Id="rId10" Type="http://schemas.openxmlformats.org/officeDocument/2006/relationships/image" Target="../media/image106.emf"/><Relationship Id="rId4" Type="http://schemas.openxmlformats.org/officeDocument/2006/relationships/image" Target="../media/image100.emf"/><Relationship Id="rId9" Type="http://schemas.openxmlformats.org/officeDocument/2006/relationships/image" Target="../media/image105.emf"/><Relationship Id="rId14" Type="http://schemas.openxmlformats.org/officeDocument/2006/relationships/image" Target="../media/image110.emf"/></Relationships>
</file>

<file path=ppt/slides/_rels/slide25.xml.rels><?xml version="1.0" encoding="UTF-8" standalone="yes"?>
<Relationships xmlns="http://schemas.openxmlformats.org/package/2006/relationships"><Relationship Id="rId8" Type="http://schemas.openxmlformats.org/officeDocument/2006/relationships/image" Target="../media/image104.emf"/><Relationship Id="rId13" Type="http://schemas.openxmlformats.org/officeDocument/2006/relationships/image" Target="../media/image109.emf"/><Relationship Id="rId3" Type="http://schemas.openxmlformats.org/officeDocument/2006/relationships/image" Target="../media/image99.emf"/><Relationship Id="rId7" Type="http://schemas.openxmlformats.org/officeDocument/2006/relationships/image" Target="../media/image103.emf"/><Relationship Id="rId12" Type="http://schemas.openxmlformats.org/officeDocument/2006/relationships/image" Target="../media/image108.emf"/><Relationship Id="rId17" Type="http://schemas.openxmlformats.org/officeDocument/2006/relationships/image" Target="../media/image115.emf"/><Relationship Id="rId2" Type="http://schemas.openxmlformats.org/officeDocument/2006/relationships/notesSlide" Target="../notesSlides/notesSlide21.xml"/><Relationship Id="rId16" Type="http://schemas.openxmlformats.org/officeDocument/2006/relationships/image" Target="../media/image112.emf"/><Relationship Id="rId1" Type="http://schemas.openxmlformats.org/officeDocument/2006/relationships/slideLayout" Target="../slideLayouts/slideLayout6.xml"/><Relationship Id="rId6" Type="http://schemas.openxmlformats.org/officeDocument/2006/relationships/image" Target="../media/image102.emf"/><Relationship Id="rId11" Type="http://schemas.openxmlformats.org/officeDocument/2006/relationships/image" Target="../media/image107.emf"/><Relationship Id="rId5" Type="http://schemas.openxmlformats.org/officeDocument/2006/relationships/image" Target="../media/image101.emf"/><Relationship Id="rId15" Type="http://schemas.openxmlformats.org/officeDocument/2006/relationships/image" Target="../media/image111.emf"/><Relationship Id="rId10" Type="http://schemas.openxmlformats.org/officeDocument/2006/relationships/image" Target="../media/image106.emf"/><Relationship Id="rId4" Type="http://schemas.openxmlformats.org/officeDocument/2006/relationships/image" Target="../media/image100.emf"/><Relationship Id="rId9" Type="http://schemas.openxmlformats.org/officeDocument/2006/relationships/image" Target="../media/image105.emf"/><Relationship Id="rId14" Type="http://schemas.openxmlformats.org/officeDocument/2006/relationships/image" Target="../media/image110.emf"/></Relationships>
</file>

<file path=ppt/slides/_rels/slide26.xml.rels><?xml version="1.0" encoding="UTF-8" standalone="yes"?>
<Relationships xmlns="http://schemas.openxmlformats.org/package/2006/relationships"><Relationship Id="rId8" Type="http://schemas.openxmlformats.org/officeDocument/2006/relationships/image" Target="../media/image104.emf"/><Relationship Id="rId13" Type="http://schemas.openxmlformats.org/officeDocument/2006/relationships/image" Target="../media/image109.emf"/><Relationship Id="rId3" Type="http://schemas.openxmlformats.org/officeDocument/2006/relationships/image" Target="../media/image99.emf"/><Relationship Id="rId7" Type="http://schemas.openxmlformats.org/officeDocument/2006/relationships/image" Target="../media/image103.emf"/><Relationship Id="rId12" Type="http://schemas.openxmlformats.org/officeDocument/2006/relationships/image" Target="../media/image108.emf"/><Relationship Id="rId17" Type="http://schemas.openxmlformats.org/officeDocument/2006/relationships/image" Target="../media/image116.emf"/><Relationship Id="rId2" Type="http://schemas.openxmlformats.org/officeDocument/2006/relationships/notesSlide" Target="../notesSlides/notesSlide22.xml"/><Relationship Id="rId16" Type="http://schemas.openxmlformats.org/officeDocument/2006/relationships/image" Target="../media/image112.emf"/><Relationship Id="rId1" Type="http://schemas.openxmlformats.org/officeDocument/2006/relationships/slideLayout" Target="../slideLayouts/slideLayout6.xml"/><Relationship Id="rId6" Type="http://schemas.openxmlformats.org/officeDocument/2006/relationships/image" Target="../media/image102.emf"/><Relationship Id="rId11" Type="http://schemas.openxmlformats.org/officeDocument/2006/relationships/image" Target="../media/image107.emf"/><Relationship Id="rId5" Type="http://schemas.openxmlformats.org/officeDocument/2006/relationships/image" Target="../media/image101.emf"/><Relationship Id="rId15" Type="http://schemas.openxmlformats.org/officeDocument/2006/relationships/image" Target="../media/image111.emf"/><Relationship Id="rId10" Type="http://schemas.openxmlformats.org/officeDocument/2006/relationships/image" Target="../media/image106.emf"/><Relationship Id="rId4" Type="http://schemas.openxmlformats.org/officeDocument/2006/relationships/image" Target="../media/image100.emf"/><Relationship Id="rId9" Type="http://schemas.openxmlformats.org/officeDocument/2006/relationships/image" Target="../media/image105.emf"/><Relationship Id="rId14" Type="http://schemas.openxmlformats.org/officeDocument/2006/relationships/image" Target="../media/image110.emf"/></Relationships>
</file>

<file path=ppt/slides/_rels/slide27.xml.rels><?xml version="1.0" encoding="UTF-8" standalone="yes"?>
<Relationships xmlns="http://schemas.openxmlformats.org/package/2006/relationships"><Relationship Id="rId2" Type="http://schemas.openxmlformats.org/officeDocument/2006/relationships/image" Target="../media/image117.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18.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6.emf"/><Relationship Id="rId5" Type="http://schemas.openxmlformats.org/officeDocument/2006/relationships/image" Target="../media/image5.emf"/><Relationship Id="rId10" Type="http://schemas.openxmlformats.org/officeDocument/2006/relationships/image" Target="../media/image10.emf"/><Relationship Id="rId4" Type="http://schemas.openxmlformats.org/officeDocument/2006/relationships/image" Target="../media/image4.emf"/><Relationship Id="rId9" Type="http://schemas.openxmlformats.org/officeDocument/2006/relationships/image" Target="../media/image9.emf"/></Relationships>
</file>

<file path=ppt/slides/_rels/slide30.xml.rels><?xml version="1.0" encoding="UTF-8" standalone="yes"?>
<Relationships xmlns="http://schemas.openxmlformats.org/package/2006/relationships"><Relationship Id="rId2" Type="http://schemas.openxmlformats.org/officeDocument/2006/relationships/image" Target="../media/image119.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20.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21.emf"/><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122.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23.emf"/><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24.emf"/><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image" Target="../media/image130.emf"/><Relationship Id="rId13" Type="http://schemas.openxmlformats.org/officeDocument/2006/relationships/image" Target="../media/image135.emf"/><Relationship Id="rId3" Type="http://schemas.openxmlformats.org/officeDocument/2006/relationships/image" Target="../media/image125.tiff"/><Relationship Id="rId7" Type="http://schemas.openxmlformats.org/officeDocument/2006/relationships/image" Target="../media/image129.emf"/><Relationship Id="rId12" Type="http://schemas.openxmlformats.org/officeDocument/2006/relationships/image" Target="../media/image134.emf"/><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image" Target="../media/image128.emf"/><Relationship Id="rId11" Type="http://schemas.openxmlformats.org/officeDocument/2006/relationships/image" Target="../media/image133.emf"/><Relationship Id="rId5" Type="http://schemas.openxmlformats.org/officeDocument/2006/relationships/image" Target="../media/image127.emf"/><Relationship Id="rId15" Type="http://schemas.openxmlformats.org/officeDocument/2006/relationships/image" Target="../media/image137.emf"/><Relationship Id="rId10" Type="http://schemas.openxmlformats.org/officeDocument/2006/relationships/image" Target="../media/image132.emf"/><Relationship Id="rId4" Type="http://schemas.openxmlformats.org/officeDocument/2006/relationships/image" Target="../media/image126.emf"/><Relationship Id="rId9" Type="http://schemas.openxmlformats.org/officeDocument/2006/relationships/image" Target="../media/image131.emf"/><Relationship Id="rId14" Type="http://schemas.openxmlformats.org/officeDocument/2006/relationships/image" Target="../media/image136.emf"/></Relationships>
</file>

<file path=ppt/slides/_rels/slide38.xml.rels><?xml version="1.0" encoding="UTF-8" standalone="yes"?>
<Relationships xmlns="http://schemas.openxmlformats.org/package/2006/relationships"><Relationship Id="rId3" Type="http://schemas.openxmlformats.org/officeDocument/2006/relationships/image" Target="../media/image138.emf"/><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39.emf"/><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16.emf"/><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40.xml.rels><?xml version="1.0" encoding="UTF-8" standalone="yes"?>
<Relationships xmlns="http://schemas.openxmlformats.org/package/2006/relationships"><Relationship Id="rId3" Type="http://schemas.openxmlformats.org/officeDocument/2006/relationships/image" Target="../media/image140.emf"/><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8" Type="http://schemas.openxmlformats.org/officeDocument/2006/relationships/image" Target="../media/image146.emf"/><Relationship Id="rId3" Type="http://schemas.openxmlformats.org/officeDocument/2006/relationships/image" Target="../media/image141.emf"/><Relationship Id="rId7" Type="http://schemas.openxmlformats.org/officeDocument/2006/relationships/image" Target="../media/image145.emf"/><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image" Target="../media/image144.emf"/><Relationship Id="rId5" Type="http://schemas.openxmlformats.org/officeDocument/2006/relationships/image" Target="../media/image143.emf"/><Relationship Id="rId10" Type="http://schemas.openxmlformats.org/officeDocument/2006/relationships/image" Target="../media/image148.emf"/><Relationship Id="rId4" Type="http://schemas.openxmlformats.org/officeDocument/2006/relationships/image" Target="../media/image142.emf"/><Relationship Id="rId9" Type="http://schemas.openxmlformats.org/officeDocument/2006/relationships/image" Target="../media/image147.emf"/></Relationships>
</file>

<file path=ppt/slides/_rels/slide42.xml.rels><?xml version="1.0" encoding="UTF-8" standalone="yes"?>
<Relationships xmlns="http://schemas.openxmlformats.org/package/2006/relationships"><Relationship Id="rId3" Type="http://schemas.openxmlformats.org/officeDocument/2006/relationships/image" Target="../media/image149.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150.emf"/></Relationships>
</file>

<file path=ppt/slides/_rels/slide43.xml.rels><?xml version="1.0" encoding="UTF-8" standalone="yes"?>
<Relationships xmlns="http://schemas.openxmlformats.org/package/2006/relationships"><Relationship Id="rId3" Type="http://schemas.openxmlformats.org/officeDocument/2006/relationships/image" Target="../media/image151.emf"/><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52.emf"/><Relationship Id="rId2" Type="http://schemas.openxmlformats.org/officeDocument/2006/relationships/notesSlide" Target="../notesSlides/notesSlide30.xml"/><Relationship Id="rId1" Type="http://schemas.openxmlformats.org/officeDocument/2006/relationships/slideLayout" Target="../slideLayouts/slideLayout6.xml"/><Relationship Id="rId4" Type="http://schemas.openxmlformats.org/officeDocument/2006/relationships/image" Target="../media/image153.emf"/></Relationships>
</file>

<file path=ppt/slides/_rels/slide45.xml.rels><?xml version="1.0" encoding="UTF-8" standalone="yes"?>
<Relationships xmlns="http://schemas.openxmlformats.org/package/2006/relationships"><Relationship Id="rId3" Type="http://schemas.openxmlformats.org/officeDocument/2006/relationships/image" Target="../media/image154.emf"/><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155.emf"/></Relationships>
</file>

<file path=ppt/slides/_rels/slide46.xml.rels><?xml version="1.0" encoding="UTF-8" standalone="yes"?>
<Relationships xmlns="http://schemas.openxmlformats.org/package/2006/relationships"><Relationship Id="rId3" Type="http://schemas.openxmlformats.org/officeDocument/2006/relationships/image" Target="../media/image156.emf"/><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157.emf"/></Relationships>
</file>

<file path=ppt/slides/_rels/slide47.xml.rels><?xml version="1.0" encoding="UTF-8" standalone="yes"?>
<Relationships xmlns="http://schemas.openxmlformats.org/package/2006/relationships"><Relationship Id="rId3" Type="http://schemas.openxmlformats.org/officeDocument/2006/relationships/image" Target="../media/image158.emf"/><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image" Target="../media/image16.emf"/><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 Id="rId9" Type="http://schemas.openxmlformats.org/officeDocument/2006/relationships/image" Target="../media/image17.emf"/></Relationships>
</file>

<file path=ppt/slides/_rels/slide6.xml.rels><?xml version="1.0" encoding="UTF-8" standalone="yes"?>
<Relationships xmlns="http://schemas.openxmlformats.org/package/2006/relationships"><Relationship Id="rId8" Type="http://schemas.openxmlformats.org/officeDocument/2006/relationships/image" Target="../media/image16.emf"/><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image" Target="../media/image18.emf"/><Relationship Id="rId1" Type="http://schemas.openxmlformats.org/officeDocument/2006/relationships/slideLayout" Target="../slideLayouts/slideLayout6.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5.emf"/><Relationship Id="rId4" Type="http://schemas.openxmlformats.org/officeDocument/2006/relationships/image" Target="../media/image14.emf"/></Relationships>
</file>

<file path=ppt/slides/_rels/slide9.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20.emf"/><Relationship Id="rId7" Type="http://schemas.openxmlformats.org/officeDocument/2006/relationships/image" Target="../media/image23.emf"/><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Eric Frew\Documents\My Images\V2\Tempest\imgp0850.jpg"/>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7863" b="7863"/>
          <a:stretch/>
        </p:blipFill>
        <p:spPr bwMode="auto">
          <a:xfrm>
            <a:off x="0" y="0"/>
            <a:ext cx="12192000" cy="6858000"/>
          </a:xfrm>
          <a:prstGeom prst="rect">
            <a:avLst/>
          </a:prstGeom>
          <a:noFill/>
          <a:extLst>
            <a:ext uri="{909E8E84-426E-40dd-AFC4-6F175D3DCCD1}">
              <a14:hiddenFill xmlns="" xmlns:a14="http://schemas.microsoft.com/office/drawing/2010/main">
                <a:solidFill>
                  <a:srgbClr val="FFFFFF"/>
                </a:solidFill>
              </a14:hiddenFill>
            </a:ext>
          </a:extLst>
        </p:spPr>
      </p:pic>
      <p:sp>
        <p:nvSpPr>
          <p:cNvPr id="16386" name="Rectangle 2"/>
          <p:cNvSpPr>
            <a:spLocks noGrp="1" noChangeArrowheads="1"/>
          </p:cNvSpPr>
          <p:nvPr>
            <p:ph type="ctrTitle"/>
          </p:nvPr>
        </p:nvSpPr>
        <p:spPr>
          <a:xfrm>
            <a:off x="2159000" y="2130426"/>
            <a:ext cx="7772400" cy="1470025"/>
          </a:xfrm>
        </p:spPr>
        <p:txBody>
          <a:bodyPr/>
          <a:lstStyle/>
          <a:p>
            <a:pPr eaLnBrk="1" hangingPunct="1"/>
            <a:r>
              <a:rPr lang="en-US" dirty="0"/>
              <a:t>Chapter 11</a:t>
            </a:r>
          </a:p>
        </p:txBody>
      </p:sp>
      <p:sp>
        <p:nvSpPr>
          <p:cNvPr id="16387" name="Rectangle 3"/>
          <p:cNvSpPr>
            <a:spLocks noGrp="1" noChangeArrowheads="1"/>
          </p:cNvSpPr>
          <p:nvPr>
            <p:ph type="subTitle" idx="1"/>
          </p:nvPr>
        </p:nvSpPr>
        <p:spPr/>
        <p:txBody>
          <a:bodyPr/>
          <a:lstStyle/>
          <a:p>
            <a:pPr eaLnBrk="1" hangingPunct="1"/>
            <a:r>
              <a:rPr lang="en-US"/>
              <a:t>Path Manager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096000" y="1396969"/>
            <a:ext cx="5738001" cy="4064062"/>
            <a:chOff x="1629009" y="571500"/>
            <a:chExt cx="5813191" cy="3841503"/>
          </a:xfrm>
        </p:grpSpPr>
        <p:sp>
          <p:nvSpPr>
            <p:cNvPr id="20494" name="Line 17"/>
            <p:cNvSpPr>
              <a:spLocks noChangeShapeType="1"/>
            </p:cNvSpPr>
            <p:nvPr/>
          </p:nvSpPr>
          <p:spPr bwMode="auto">
            <a:xfrm flipH="1" flipV="1">
              <a:off x="4571999" y="1252537"/>
              <a:ext cx="905933" cy="95726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48" name="Straight Arrow Connector 47"/>
            <p:cNvCxnSpPr>
              <a:stCxn id="20494" idx="1"/>
            </p:cNvCxnSpPr>
            <p:nvPr/>
          </p:nvCxnSpPr>
          <p:spPr>
            <a:xfrm rot="5400000" flipH="1" flipV="1">
              <a:off x="4583905" y="934243"/>
              <a:ext cx="306387" cy="330201"/>
            </a:xfrm>
            <a:prstGeom prst="straightConnector1">
              <a:avLst/>
            </a:prstGeom>
            <a:ln w="12700" cmpd="sng">
              <a:solidFill>
                <a:schemeClr val="tx1"/>
              </a:solidFill>
              <a:tailEnd type="triangle" w="med" len="lg"/>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a:stCxn id="20494" idx="1"/>
            </p:cNvCxnSpPr>
            <p:nvPr/>
          </p:nvCxnSpPr>
          <p:spPr>
            <a:xfrm rot="16200000" flipH="1">
              <a:off x="4566443" y="1258092"/>
              <a:ext cx="341313" cy="330201"/>
            </a:xfrm>
            <a:prstGeom prst="straightConnector1">
              <a:avLst/>
            </a:prstGeom>
            <a:ln w="12700" cmpd="sng">
              <a:solidFill>
                <a:schemeClr val="tx1"/>
              </a:solidFill>
              <a:tailEnd type="triangle" w="med" len="lg"/>
            </a:ln>
            <a:effectLst/>
          </p:spPr>
          <p:style>
            <a:lnRef idx="2">
              <a:schemeClr val="accent1"/>
            </a:lnRef>
            <a:fillRef idx="0">
              <a:schemeClr val="accent1"/>
            </a:fillRef>
            <a:effectRef idx="1">
              <a:schemeClr val="accent1"/>
            </a:effectRef>
            <a:fontRef idx="minor">
              <a:schemeClr val="tx1"/>
            </a:fontRef>
          </p:style>
        </p:cxnSp>
        <p:sp>
          <p:nvSpPr>
            <p:cNvPr id="30" name="Diamond 29"/>
            <p:cNvSpPr/>
            <p:nvPr/>
          </p:nvSpPr>
          <p:spPr>
            <a:xfrm rot="6904324">
              <a:off x="4611490" y="1969882"/>
              <a:ext cx="1623441" cy="812483"/>
            </a:xfrm>
            <a:prstGeom prst="diamond">
              <a:avLst/>
            </a:prstGeom>
            <a:solidFill>
              <a:schemeClr val="bg1">
                <a:lumMod val="85000"/>
              </a:schemeClr>
            </a:solidFill>
            <a:ln>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Diamond 28"/>
            <p:cNvSpPr/>
            <p:nvPr/>
          </p:nvSpPr>
          <p:spPr>
            <a:xfrm rot="3745576">
              <a:off x="3106539" y="1233280"/>
              <a:ext cx="1623441" cy="812483"/>
            </a:xfrm>
            <a:prstGeom prst="diamond">
              <a:avLst/>
            </a:prstGeom>
            <a:solidFill>
              <a:schemeClr val="bg1">
                <a:lumMod val="85000"/>
              </a:schemeClr>
            </a:solidFill>
            <a:ln>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484" name="Line 5"/>
            <p:cNvSpPr>
              <a:spLocks noChangeShapeType="1"/>
            </p:cNvSpPr>
            <p:nvPr/>
          </p:nvSpPr>
          <p:spPr bwMode="auto">
            <a:xfrm flipV="1">
              <a:off x="2265892" y="1989666"/>
              <a:ext cx="1600200" cy="1718734"/>
            </a:xfrm>
            <a:prstGeom prst="line">
              <a:avLst/>
            </a:prstGeom>
            <a:noFill/>
            <a:ln w="19050"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sp>
          <p:nvSpPr>
            <p:cNvPr id="20485" name="Line 17"/>
            <p:cNvSpPr>
              <a:spLocks noChangeShapeType="1"/>
            </p:cNvSpPr>
            <p:nvPr/>
          </p:nvSpPr>
          <p:spPr bwMode="auto">
            <a:xfrm flipH="1" flipV="1">
              <a:off x="5223932" y="1938864"/>
              <a:ext cx="1634068" cy="1769535"/>
            </a:xfrm>
            <a:prstGeom prst="line">
              <a:avLst/>
            </a:prstGeom>
            <a:noFill/>
            <a:ln w="19050"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cxnSp>
          <p:nvCxnSpPr>
            <p:cNvPr id="17" name="Straight Connector 16"/>
            <p:cNvCxnSpPr/>
            <p:nvPr/>
          </p:nvCxnSpPr>
          <p:spPr>
            <a:xfrm rot="16200000" flipH="1">
              <a:off x="2946400" y="2184400"/>
              <a:ext cx="3238500" cy="12700"/>
            </a:xfrm>
            <a:prstGeom prst="line">
              <a:avLst/>
            </a:prstGeom>
            <a:ln w="12700" cap="flat" cmpd="sng" algn="ctr">
              <a:solidFill>
                <a:schemeClr val="tx1"/>
              </a:solidFill>
              <a:prstDash val="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0495" name="Line 5"/>
            <p:cNvSpPr>
              <a:spLocks noChangeShapeType="1"/>
            </p:cNvSpPr>
            <p:nvPr/>
          </p:nvSpPr>
          <p:spPr bwMode="auto">
            <a:xfrm flipV="1">
              <a:off x="3860800" y="1262063"/>
              <a:ext cx="703263" cy="727604"/>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22" name="Straight Connector 21"/>
            <p:cNvCxnSpPr/>
            <p:nvPr/>
          </p:nvCxnSpPr>
          <p:spPr>
            <a:xfrm flipV="1">
              <a:off x="4580467" y="2006600"/>
              <a:ext cx="719666" cy="58420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rot="10800000">
              <a:off x="3826503" y="2039969"/>
              <a:ext cx="753965" cy="55929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0" name="Arc 39"/>
            <p:cNvSpPr/>
            <p:nvPr/>
          </p:nvSpPr>
          <p:spPr>
            <a:xfrm>
              <a:off x="4162425" y="1025525"/>
              <a:ext cx="800100" cy="476250"/>
            </a:xfrm>
            <a:prstGeom prst="arc">
              <a:avLst>
                <a:gd name="adj1" fmla="val 2559065"/>
                <a:gd name="adj2" fmla="val 8007102"/>
              </a:avLst>
            </a:prstGeom>
            <a:ln w="9525" cap="flat" cmpd="sng" algn="ctr">
              <a:solidFill>
                <a:schemeClr val="tx1"/>
              </a:solidFill>
              <a:prstDash val="solid"/>
              <a:round/>
              <a:headEnd type="triangle" w="sm" len="lg"/>
              <a:tailEnd type="triangle" w="sm"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46" name="Picture 45" descr="latex-image-1.pdf"/>
            <p:cNvPicPr>
              <a:picLocks noChangeAspect="1"/>
            </p:cNvPicPr>
            <p:nvPr/>
          </p:nvPicPr>
          <p:blipFill>
            <a:blip r:embed="rId3"/>
            <a:stretch>
              <a:fillRect/>
            </a:stretch>
          </p:blipFill>
          <p:spPr>
            <a:xfrm>
              <a:off x="4965700" y="2355850"/>
              <a:ext cx="190500" cy="165100"/>
            </a:xfrm>
            <a:prstGeom prst="rect">
              <a:avLst/>
            </a:prstGeom>
            <a:effectLst/>
          </p:spPr>
        </p:pic>
        <p:pic>
          <p:nvPicPr>
            <p:cNvPr id="33" name="Picture 32" descr="latex-image-1.pdf"/>
            <p:cNvPicPr>
              <a:picLocks noChangeAspect="1"/>
            </p:cNvPicPr>
            <p:nvPr/>
          </p:nvPicPr>
          <p:blipFill>
            <a:blip r:embed="rId4"/>
            <a:stretch>
              <a:fillRect/>
            </a:stretch>
          </p:blipFill>
          <p:spPr>
            <a:xfrm>
              <a:off x="3619500" y="1428750"/>
              <a:ext cx="266700" cy="190500"/>
            </a:xfrm>
            <a:prstGeom prst="rect">
              <a:avLst/>
            </a:prstGeom>
            <a:effectLst/>
          </p:spPr>
        </p:pic>
        <p:pic>
          <p:nvPicPr>
            <p:cNvPr id="35" name="Picture 34" descr="latex-image-1.pdf"/>
            <p:cNvPicPr>
              <a:picLocks noChangeAspect="1"/>
            </p:cNvPicPr>
            <p:nvPr/>
          </p:nvPicPr>
          <p:blipFill>
            <a:blip r:embed="rId5"/>
            <a:stretch>
              <a:fillRect/>
            </a:stretch>
          </p:blipFill>
          <p:spPr>
            <a:xfrm>
              <a:off x="5492750" y="1860550"/>
              <a:ext cx="279400" cy="190500"/>
            </a:xfrm>
            <a:prstGeom prst="rect">
              <a:avLst/>
            </a:prstGeom>
            <a:effectLst/>
          </p:spPr>
        </p:pic>
        <p:cxnSp>
          <p:nvCxnSpPr>
            <p:cNvPr id="39" name="Straight Arrow Connector 38"/>
            <p:cNvCxnSpPr/>
            <p:nvPr/>
          </p:nvCxnSpPr>
          <p:spPr>
            <a:xfrm flipV="1">
              <a:off x="3302000" y="2032000"/>
              <a:ext cx="508000" cy="127000"/>
            </a:xfrm>
            <a:prstGeom prst="straightConnector1">
              <a:avLst/>
            </a:prstGeom>
            <a:ln w="12700" cmpd="sng">
              <a:solidFill>
                <a:schemeClr val="tx1"/>
              </a:solidFill>
              <a:tailEnd type="triangle" w="sm" len="lg"/>
            </a:ln>
            <a:effectLst/>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p:nvPr/>
          </p:nvCxnSpPr>
          <p:spPr>
            <a:xfrm rot="5400000">
              <a:off x="5255568" y="1563356"/>
              <a:ext cx="478695" cy="399983"/>
            </a:xfrm>
            <a:prstGeom prst="straightConnector1">
              <a:avLst/>
            </a:prstGeom>
            <a:ln w="12700" cmpd="sng">
              <a:solidFill>
                <a:schemeClr val="tx1"/>
              </a:solidFill>
              <a:tailEnd type="triangle" w="sm" len="lg"/>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rot="16200000" flipV="1">
              <a:off x="4269155" y="2930769"/>
              <a:ext cx="1309077" cy="683847"/>
            </a:xfrm>
            <a:prstGeom prst="straightConnector1">
              <a:avLst/>
            </a:prstGeom>
            <a:ln w="12700" cmpd="sng">
              <a:solidFill>
                <a:schemeClr val="tx1"/>
              </a:solidFill>
              <a:tailEnd type="triangle" w="sm" len="lg"/>
            </a:ln>
            <a:effectLst/>
          </p:spPr>
          <p:style>
            <a:lnRef idx="2">
              <a:schemeClr val="accent1"/>
            </a:lnRef>
            <a:fillRef idx="0">
              <a:schemeClr val="accent1"/>
            </a:fillRef>
            <a:effectRef idx="1">
              <a:schemeClr val="accent1"/>
            </a:effectRef>
            <a:fontRef idx="minor">
              <a:schemeClr val="tx1"/>
            </a:fontRef>
          </p:style>
        </p:cxnSp>
        <p:sp>
          <p:nvSpPr>
            <p:cNvPr id="45" name="Oval 4"/>
            <p:cNvSpPr>
              <a:spLocks noChangeArrowheads="1"/>
            </p:cNvSpPr>
            <p:nvPr/>
          </p:nvSpPr>
          <p:spPr bwMode="auto">
            <a:xfrm>
              <a:off x="4515648" y="1216182"/>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61" name="Oval 60"/>
            <p:cNvSpPr/>
            <p:nvPr/>
          </p:nvSpPr>
          <p:spPr>
            <a:xfrm>
              <a:off x="3643254" y="1669476"/>
              <a:ext cx="1856822" cy="1827910"/>
            </a:xfrm>
            <a:prstGeom prst="ellipse">
              <a:avLst/>
            </a:prstGeom>
            <a:noFill/>
            <a:ln w="12700" cap="flat" cmpd="sng" algn="ctr">
              <a:solidFill>
                <a:schemeClr val="tx1"/>
              </a:solidFill>
              <a:prstDash val="dash"/>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Arc 62"/>
            <p:cNvSpPr/>
            <p:nvPr/>
          </p:nvSpPr>
          <p:spPr>
            <a:xfrm>
              <a:off x="3640667" y="1670375"/>
              <a:ext cx="1854200" cy="1820660"/>
            </a:xfrm>
            <a:prstGeom prst="arc">
              <a:avLst>
                <a:gd name="adj1" fmla="val 13160049"/>
                <a:gd name="adj2" fmla="val 19203551"/>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pic>
          <p:nvPicPr>
            <p:cNvPr id="77" name="Picture 76" descr="latex-image-1.pdf"/>
            <p:cNvPicPr>
              <a:picLocks noChangeAspect="1"/>
            </p:cNvPicPr>
            <p:nvPr/>
          </p:nvPicPr>
          <p:blipFill>
            <a:blip r:embed="rId6"/>
            <a:stretch>
              <a:fillRect/>
            </a:stretch>
          </p:blipFill>
          <p:spPr>
            <a:xfrm>
              <a:off x="4945307" y="1460867"/>
              <a:ext cx="152400" cy="127000"/>
            </a:xfrm>
            <a:prstGeom prst="rect">
              <a:avLst/>
            </a:prstGeom>
          </p:spPr>
        </p:pic>
        <p:pic>
          <p:nvPicPr>
            <p:cNvPr id="78" name="Picture 77" descr="latex-image-1.pdf"/>
            <p:cNvPicPr>
              <a:picLocks noChangeAspect="1"/>
            </p:cNvPicPr>
            <p:nvPr/>
          </p:nvPicPr>
          <p:blipFill>
            <a:blip r:embed="rId7"/>
            <a:stretch>
              <a:fillRect/>
            </a:stretch>
          </p:blipFill>
          <p:spPr>
            <a:xfrm>
              <a:off x="4925402" y="845649"/>
              <a:ext cx="330200" cy="127000"/>
            </a:xfrm>
            <a:prstGeom prst="rect">
              <a:avLst/>
            </a:prstGeom>
          </p:spPr>
        </p:pic>
        <p:pic>
          <p:nvPicPr>
            <p:cNvPr id="79" name="Picture 78" descr="latex-image-1.pdf"/>
            <p:cNvPicPr>
              <a:picLocks noChangeAspect="1"/>
            </p:cNvPicPr>
            <p:nvPr/>
          </p:nvPicPr>
          <p:blipFill>
            <a:blip r:embed="rId8"/>
            <a:stretch>
              <a:fillRect/>
            </a:stretch>
          </p:blipFill>
          <p:spPr>
            <a:xfrm>
              <a:off x="4294432" y="1115157"/>
              <a:ext cx="203200" cy="114300"/>
            </a:xfrm>
            <a:prstGeom prst="rect">
              <a:avLst/>
            </a:prstGeom>
          </p:spPr>
        </p:pic>
        <p:pic>
          <p:nvPicPr>
            <p:cNvPr id="34" name="Picture 33" descr="latex-image-1.pdf"/>
            <p:cNvPicPr>
              <a:picLocks noChangeAspect="1"/>
            </p:cNvPicPr>
            <p:nvPr/>
          </p:nvPicPr>
          <p:blipFill>
            <a:blip r:embed="rId9"/>
            <a:stretch>
              <a:fillRect/>
            </a:stretch>
          </p:blipFill>
          <p:spPr>
            <a:xfrm>
              <a:off x="4311058" y="1521296"/>
              <a:ext cx="121672" cy="167299"/>
            </a:xfrm>
            <a:prstGeom prst="rect">
              <a:avLst/>
            </a:prstGeom>
          </p:spPr>
        </p:pic>
        <p:pic>
          <p:nvPicPr>
            <p:cNvPr id="38" name="Picture 37" descr="latex-image-1.pdf"/>
            <p:cNvPicPr>
              <a:picLocks noChangeAspect="1"/>
            </p:cNvPicPr>
            <p:nvPr/>
          </p:nvPicPr>
          <p:blipFill>
            <a:blip r:embed="rId10"/>
            <a:stretch>
              <a:fillRect/>
            </a:stretch>
          </p:blipFill>
          <p:spPr>
            <a:xfrm>
              <a:off x="1629009" y="1964428"/>
              <a:ext cx="1485900" cy="457200"/>
            </a:xfrm>
            <a:prstGeom prst="rect">
              <a:avLst/>
            </a:prstGeom>
          </p:spPr>
        </p:pic>
        <p:pic>
          <p:nvPicPr>
            <p:cNvPr id="41" name="Picture 40" descr="latex-image-1.pdf"/>
            <p:cNvPicPr>
              <a:picLocks noChangeAspect="1"/>
            </p:cNvPicPr>
            <p:nvPr/>
          </p:nvPicPr>
          <p:blipFill>
            <a:blip r:embed="rId11"/>
            <a:stretch>
              <a:fillRect/>
            </a:stretch>
          </p:blipFill>
          <p:spPr>
            <a:xfrm>
              <a:off x="5739575" y="1212878"/>
              <a:ext cx="1308100" cy="457200"/>
            </a:xfrm>
            <a:prstGeom prst="rect">
              <a:avLst/>
            </a:prstGeom>
          </p:spPr>
        </p:pic>
        <p:pic>
          <p:nvPicPr>
            <p:cNvPr id="37" name="Picture 36" descr="latex-image-1.pdf"/>
            <p:cNvPicPr>
              <a:picLocks noChangeAspect="1"/>
            </p:cNvPicPr>
            <p:nvPr/>
          </p:nvPicPr>
          <p:blipFill>
            <a:blip r:embed="rId12"/>
            <a:stretch>
              <a:fillRect/>
            </a:stretch>
          </p:blipFill>
          <p:spPr>
            <a:xfrm>
              <a:off x="5314950" y="3943350"/>
              <a:ext cx="2127250" cy="469653"/>
            </a:xfrm>
            <a:prstGeom prst="rect">
              <a:avLst/>
            </a:prstGeom>
          </p:spPr>
        </p:pic>
      </p:grpSp>
      <p:sp>
        <p:nvSpPr>
          <p:cNvPr id="3" name="Title 2"/>
          <p:cNvSpPr>
            <a:spLocks noGrp="1"/>
          </p:cNvSpPr>
          <p:nvPr>
            <p:ph type="title"/>
          </p:nvPr>
        </p:nvSpPr>
        <p:spPr/>
        <p:txBody>
          <a:bodyPr/>
          <a:lstStyle/>
          <a:p>
            <a:r>
              <a:rPr lang="en-US" dirty="0"/>
              <a:t>Fillet Smoothing Half Planes</a:t>
            </a:r>
          </a:p>
        </p:txBody>
      </p:sp>
      <p:pic>
        <p:nvPicPr>
          <p:cNvPr id="4" name="Picture 3"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03259" y="1110272"/>
            <a:ext cx="4783164" cy="509681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105305"/>
            <a:ext cx="8229600" cy="614362"/>
          </a:xfrm>
        </p:spPr>
        <p:txBody>
          <a:bodyPr/>
          <a:lstStyle/>
          <a:p>
            <a:r>
              <a:rPr lang="en-US" sz="3200" dirty="0"/>
              <a:t>Waypoint Following with Fillets</a:t>
            </a:r>
          </a:p>
        </p:txBody>
      </p:sp>
      <p:grpSp>
        <p:nvGrpSpPr>
          <p:cNvPr id="4" name="Group 3"/>
          <p:cNvGrpSpPr/>
          <p:nvPr/>
        </p:nvGrpSpPr>
        <p:grpSpPr>
          <a:xfrm>
            <a:off x="5258209" y="1626708"/>
            <a:ext cx="6061038" cy="4214534"/>
            <a:chOff x="1629009" y="571500"/>
            <a:chExt cx="5813191" cy="3841503"/>
          </a:xfrm>
        </p:grpSpPr>
        <p:sp>
          <p:nvSpPr>
            <p:cNvPr id="5" name="Line 17"/>
            <p:cNvSpPr>
              <a:spLocks noChangeShapeType="1"/>
            </p:cNvSpPr>
            <p:nvPr/>
          </p:nvSpPr>
          <p:spPr bwMode="auto">
            <a:xfrm flipH="1" flipV="1">
              <a:off x="4571999" y="1252537"/>
              <a:ext cx="905933" cy="95726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6" name="Straight Arrow Connector 5"/>
            <p:cNvCxnSpPr>
              <a:stCxn id="5" idx="1"/>
            </p:cNvCxnSpPr>
            <p:nvPr/>
          </p:nvCxnSpPr>
          <p:spPr>
            <a:xfrm rot="5400000" flipH="1" flipV="1">
              <a:off x="4583905" y="934243"/>
              <a:ext cx="306387" cy="330201"/>
            </a:xfrm>
            <a:prstGeom prst="straightConnector1">
              <a:avLst/>
            </a:prstGeom>
            <a:ln w="12700" cmpd="sng">
              <a:solidFill>
                <a:schemeClr val="tx1"/>
              </a:solidFill>
              <a:tailEnd type="triangle" w="med" len="lg"/>
            </a:ln>
            <a:effectLst/>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a:stCxn id="5" idx="1"/>
            </p:cNvCxnSpPr>
            <p:nvPr/>
          </p:nvCxnSpPr>
          <p:spPr>
            <a:xfrm rot="16200000" flipH="1">
              <a:off x="4566443" y="1258092"/>
              <a:ext cx="341313" cy="330201"/>
            </a:xfrm>
            <a:prstGeom prst="straightConnector1">
              <a:avLst/>
            </a:prstGeom>
            <a:ln w="12700" cmpd="sng">
              <a:solidFill>
                <a:schemeClr val="tx1"/>
              </a:solidFill>
              <a:tailEnd type="triangle" w="med" len="lg"/>
            </a:ln>
            <a:effectLst/>
          </p:spPr>
          <p:style>
            <a:lnRef idx="2">
              <a:schemeClr val="accent1"/>
            </a:lnRef>
            <a:fillRef idx="0">
              <a:schemeClr val="accent1"/>
            </a:fillRef>
            <a:effectRef idx="1">
              <a:schemeClr val="accent1"/>
            </a:effectRef>
            <a:fontRef idx="minor">
              <a:schemeClr val="tx1"/>
            </a:fontRef>
          </p:style>
        </p:cxnSp>
        <p:sp>
          <p:nvSpPr>
            <p:cNvPr id="8" name="Diamond 7"/>
            <p:cNvSpPr/>
            <p:nvPr/>
          </p:nvSpPr>
          <p:spPr>
            <a:xfrm rot="6904324">
              <a:off x="4611490" y="1969882"/>
              <a:ext cx="1623441" cy="812483"/>
            </a:xfrm>
            <a:prstGeom prst="diamond">
              <a:avLst/>
            </a:prstGeom>
            <a:solidFill>
              <a:schemeClr val="bg1">
                <a:lumMod val="85000"/>
              </a:schemeClr>
            </a:solidFill>
            <a:ln>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Diamond 8"/>
            <p:cNvSpPr/>
            <p:nvPr/>
          </p:nvSpPr>
          <p:spPr>
            <a:xfrm rot="3745576">
              <a:off x="3106539" y="1233280"/>
              <a:ext cx="1623441" cy="812483"/>
            </a:xfrm>
            <a:prstGeom prst="diamond">
              <a:avLst/>
            </a:prstGeom>
            <a:solidFill>
              <a:schemeClr val="bg1">
                <a:lumMod val="85000"/>
              </a:schemeClr>
            </a:solidFill>
            <a:ln>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Line 5"/>
            <p:cNvSpPr>
              <a:spLocks noChangeShapeType="1"/>
            </p:cNvSpPr>
            <p:nvPr/>
          </p:nvSpPr>
          <p:spPr bwMode="auto">
            <a:xfrm flipV="1">
              <a:off x="2265892" y="1989666"/>
              <a:ext cx="1600200" cy="1718734"/>
            </a:xfrm>
            <a:prstGeom prst="line">
              <a:avLst/>
            </a:prstGeom>
            <a:noFill/>
            <a:ln w="19050"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sp>
          <p:nvSpPr>
            <p:cNvPr id="11" name="Line 17"/>
            <p:cNvSpPr>
              <a:spLocks noChangeShapeType="1"/>
            </p:cNvSpPr>
            <p:nvPr/>
          </p:nvSpPr>
          <p:spPr bwMode="auto">
            <a:xfrm flipH="1" flipV="1">
              <a:off x="5223932" y="1938864"/>
              <a:ext cx="1634068" cy="1769535"/>
            </a:xfrm>
            <a:prstGeom prst="line">
              <a:avLst/>
            </a:prstGeom>
            <a:noFill/>
            <a:ln w="19050"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cxnSp>
          <p:nvCxnSpPr>
            <p:cNvPr id="12" name="Straight Connector 11"/>
            <p:cNvCxnSpPr/>
            <p:nvPr/>
          </p:nvCxnSpPr>
          <p:spPr>
            <a:xfrm rot="16200000" flipH="1">
              <a:off x="2946400" y="2184400"/>
              <a:ext cx="3238500" cy="12700"/>
            </a:xfrm>
            <a:prstGeom prst="line">
              <a:avLst/>
            </a:prstGeom>
            <a:ln w="12700" cap="flat" cmpd="sng" algn="ctr">
              <a:solidFill>
                <a:schemeClr val="tx1"/>
              </a:solidFill>
              <a:prstDash val="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3" name="Line 5"/>
            <p:cNvSpPr>
              <a:spLocks noChangeShapeType="1"/>
            </p:cNvSpPr>
            <p:nvPr/>
          </p:nvSpPr>
          <p:spPr bwMode="auto">
            <a:xfrm flipV="1">
              <a:off x="3860800" y="1262063"/>
              <a:ext cx="703263" cy="727604"/>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14" name="Straight Connector 13"/>
            <p:cNvCxnSpPr/>
            <p:nvPr/>
          </p:nvCxnSpPr>
          <p:spPr>
            <a:xfrm flipV="1">
              <a:off x="4580467" y="2006600"/>
              <a:ext cx="719666" cy="58420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rot="10800000">
              <a:off x="3826503" y="2039969"/>
              <a:ext cx="753965" cy="55929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 name="Arc 15"/>
            <p:cNvSpPr/>
            <p:nvPr/>
          </p:nvSpPr>
          <p:spPr>
            <a:xfrm>
              <a:off x="4162425" y="1025525"/>
              <a:ext cx="800100" cy="476250"/>
            </a:xfrm>
            <a:prstGeom prst="arc">
              <a:avLst>
                <a:gd name="adj1" fmla="val 2559065"/>
                <a:gd name="adj2" fmla="val 8007102"/>
              </a:avLst>
            </a:prstGeom>
            <a:ln w="9525" cap="flat" cmpd="sng" algn="ctr">
              <a:solidFill>
                <a:schemeClr val="tx1"/>
              </a:solidFill>
              <a:prstDash val="solid"/>
              <a:round/>
              <a:headEnd type="triangle" w="sm" len="lg"/>
              <a:tailEnd type="triangle" w="sm"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17" name="Picture 16" descr="latex-image-1.pdf"/>
            <p:cNvPicPr>
              <a:picLocks noChangeAspect="1"/>
            </p:cNvPicPr>
            <p:nvPr/>
          </p:nvPicPr>
          <p:blipFill>
            <a:blip r:embed="rId3"/>
            <a:stretch>
              <a:fillRect/>
            </a:stretch>
          </p:blipFill>
          <p:spPr>
            <a:xfrm>
              <a:off x="4965700" y="2355850"/>
              <a:ext cx="190500" cy="165100"/>
            </a:xfrm>
            <a:prstGeom prst="rect">
              <a:avLst/>
            </a:prstGeom>
            <a:effectLst/>
          </p:spPr>
        </p:pic>
        <p:pic>
          <p:nvPicPr>
            <p:cNvPr id="18" name="Picture 17" descr="latex-image-1.pdf"/>
            <p:cNvPicPr>
              <a:picLocks noChangeAspect="1"/>
            </p:cNvPicPr>
            <p:nvPr/>
          </p:nvPicPr>
          <p:blipFill>
            <a:blip r:embed="rId4"/>
            <a:stretch>
              <a:fillRect/>
            </a:stretch>
          </p:blipFill>
          <p:spPr>
            <a:xfrm>
              <a:off x="3619500" y="1428750"/>
              <a:ext cx="266700" cy="190500"/>
            </a:xfrm>
            <a:prstGeom prst="rect">
              <a:avLst/>
            </a:prstGeom>
            <a:effectLst/>
          </p:spPr>
        </p:pic>
        <p:pic>
          <p:nvPicPr>
            <p:cNvPr id="19" name="Picture 18" descr="latex-image-1.pdf"/>
            <p:cNvPicPr>
              <a:picLocks noChangeAspect="1"/>
            </p:cNvPicPr>
            <p:nvPr/>
          </p:nvPicPr>
          <p:blipFill>
            <a:blip r:embed="rId5"/>
            <a:stretch>
              <a:fillRect/>
            </a:stretch>
          </p:blipFill>
          <p:spPr>
            <a:xfrm>
              <a:off x="5492750" y="1860550"/>
              <a:ext cx="279400" cy="190500"/>
            </a:xfrm>
            <a:prstGeom prst="rect">
              <a:avLst/>
            </a:prstGeom>
            <a:effectLst/>
          </p:spPr>
        </p:pic>
        <p:cxnSp>
          <p:nvCxnSpPr>
            <p:cNvPr id="20" name="Straight Arrow Connector 19"/>
            <p:cNvCxnSpPr/>
            <p:nvPr/>
          </p:nvCxnSpPr>
          <p:spPr>
            <a:xfrm flipV="1">
              <a:off x="3302000" y="2032000"/>
              <a:ext cx="508000" cy="127000"/>
            </a:xfrm>
            <a:prstGeom prst="straightConnector1">
              <a:avLst/>
            </a:prstGeom>
            <a:ln w="12700" cmpd="sng">
              <a:solidFill>
                <a:schemeClr val="tx1"/>
              </a:solidFill>
              <a:tailEnd type="triangle" w="sm" len="lg"/>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rot="5400000">
              <a:off x="5255568" y="1563356"/>
              <a:ext cx="478695" cy="399983"/>
            </a:xfrm>
            <a:prstGeom prst="straightConnector1">
              <a:avLst/>
            </a:prstGeom>
            <a:ln w="12700" cmpd="sng">
              <a:solidFill>
                <a:schemeClr val="tx1"/>
              </a:solidFill>
              <a:tailEnd type="triangle" w="sm" len="lg"/>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rot="16200000" flipV="1">
              <a:off x="4269155" y="2930769"/>
              <a:ext cx="1309077" cy="683847"/>
            </a:xfrm>
            <a:prstGeom prst="straightConnector1">
              <a:avLst/>
            </a:prstGeom>
            <a:ln w="12700" cmpd="sng">
              <a:solidFill>
                <a:schemeClr val="tx1"/>
              </a:solidFill>
              <a:tailEnd type="triangle" w="sm" len="lg"/>
            </a:ln>
            <a:effectLst/>
          </p:spPr>
          <p:style>
            <a:lnRef idx="2">
              <a:schemeClr val="accent1"/>
            </a:lnRef>
            <a:fillRef idx="0">
              <a:schemeClr val="accent1"/>
            </a:fillRef>
            <a:effectRef idx="1">
              <a:schemeClr val="accent1"/>
            </a:effectRef>
            <a:fontRef idx="minor">
              <a:schemeClr val="tx1"/>
            </a:fontRef>
          </p:style>
        </p:cxnSp>
        <p:sp>
          <p:nvSpPr>
            <p:cNvPr id="23" name="Oval 4"/>
            <p:cNvSpPr>
              <a:spLocks noChangeArrowheads="1"/>
            </p:cNvSpPr>
            <p:nvPr/>
          </p:nvSpPr>
          <p:spPr bwMode="auto">
            <a:xfrm>
              <a:off x="4515648" y="1216182"/>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24" name="Oval 23"/>
            <p:cNvSpPr/>
            <p:nvPr/>
          </p:nvSpPr>
          <p:spPr>
            <a:xfrm>
              <a:off x="3643254" y="1669476"/>
              <a:ext cx="1856822" cy="1827910"/>
            </a:xfrm>
            <a:prstGeom prst="ellipse">
              <a:avLst/>
            </a:prstGeom>
            <a:noFill/>
            <a:ln w="12700" cap="flat" cmpd="sng" algn="ctr">
              <a:solidFill>
                <a:schemeClr val="tx1"/>
              </a:solidFill>
              <a:prstDash val="dash"/>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Arc 24"/>
            <p:cNvSpPr/>
            <p:nvPr/>
          </p:nvSpPr>
          <p:spPr>
            <a:xfrm>
              <a:off x="3640667" y="1670375"/>
              <a:ext cx="1854200" cy="1820660"/>
            </a:xfrm>
            <a:prstGeom prst="arc">
              <a:avLst>
                <a:gd name="adj1" fmla="val 13160049"/>
                <a:gd name="adj2" fmla="val 19203551"/>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pic>
          <p:nvPicPr>
            <p:cNvPr id="26" name="Picture 25" descr="latex-image-1.pdf"/>
            <p:cNvPicPr>
              <a:picLocks noChangeAspect="1"/>
            </p:cNvPicPr>
            <p:nvPr/>
          </p:nvPicPr>
          <p:blipFill>
            <a:blip r:embed="rId6"/>
            <a:stretch>
              <a:fillRect/>
            </a:stretch>
          </p:blipFill>
          <p:spPr>
            <a:xfrm>
              <a:off x="4945307" y="1460867"/>
              <a:ext cx="152400" cy="127000"/>
            </a:xfrm>
            <a:prstGeom prst="rect">
              <a:avLst/>
            </a:prstGeom>
          </p:spPr>
        </p:pic>
        <p:pic>
          <p:nvPicPr>
            <p:cNvPr id="27" name="Picture 26" descr="latex-image-1.pdf"/>
            <p:cNvPicPr>
              <a:picLocks noChangeAspect="1"/>
            </p:cNvPicPr>
            <p:nvPr/>
          </p:nvPicPr>
          <p:blipFill>
            <a:blip r:embed="rId7"/>
            <a:stretch>
              <a:fillRect/>
            </a:stretch>
          </p:blipFill>
          <p:spPr>
            <a:xfrm>
              <a:off x="4925402" y="845649"/>
              <a:ext cx="330200" cy="127000"/>
            </a:xfrm>
            <a:prstGeom prst="rect">
              <a:avLst/>
            </a:prstGeom>
          </p:spPr>
        </p:pic>
        <p:pic>
          <p:nvPicPr>
            <p:cNvPr id="28" name="Picture 27" descr="latex-image-1.pdf"/>
            <p:cNvPicPr>
              <a:picLocks noChangeAspect="1"/>
            </p:cNvPicPr>
            <p:nvPr/>
          </p:nvPicPr>
          <p:blipFill>
            <a:blip r:embed="rId8"/>
            <a:stretch>
              <a:fillRect/>
            </a:stretch>
          </p:blipFill>
          <p:spPr>
            <a:xfrm>
              <a:off x="4294432" y="1115157"/>
              <a:ext cx="203200" cy="114300"/>
            </a:xfrm>
            <a:prstGeom prst="rect">
              <a:avLst/>
            </a:prstGeom>
          </p:spPr>
        </p:pic>
        <p:pic>
          <p:nvPicPr>
            <p:cNvPr id="29" name="Picture 28" descr="latex-image-1.pdf"/>
            <p:cNvPicPr>
              <a:picLocks noChangeAspect="1"/>
            </p:cNvPicPr>
            <p:nvPr/>
          </p:nvPicPr>
          <p:blipFill>
            <a:blip r:embed="rId9"/>
            <a:stretch>
              <a:fillRect/>
            </a:stretch>
          </p:blipFill>
          <p:spPr>
            <a:xfrm>
              <a:off x="4311058" y="1521296"/>
              <a:ext cx="121672" cy="167299"/>
            </a:xfrm>
            <a:prstGeom prst="rect">
              <a:avLst/>
            </a:prstGeom>
          </p:spPr>
        </p:pic>
        <p:pic>
          <p:nvPicPr>
            <p:cNvPr id="30" name="Picture 29" descr="latex-image-1.pdf"/>
            <p:cNvPicPr>
              <a:picLocks noChangeAspect="1"/>
            </p:cNvPicPr>
            <p:nvPr/>
          </p:nvPicPr>
          <p:blipFill>
            <a:blip r:embed="rId10"/>
            <a:stretch>
              <a:fillRect/>
            </a:stretch>
          </p:blipFill>
          <p:spPr>
            <a:xfrm>
              <a:off x="1629009" y="1964428"/>
              <a:ext cx="1485900" cy="457200"/>
            </a:xfrm>
            <a:prstGeom prst="rect">
              <a:avLst/>
            </a:prstGeom>
          </p:spPr>
        </p:pic>
        <p:pic>
          <p:nvPicPr>
            <p:cNvPr id="31" name="Picture 30" descr="latex-image-1.pdf"/>
            <p:cNvPicPr>
              <a:picLocks noChangeAspect="1"/>
            </p:cNvPicPr>
            <p:nvPr/>
          </p:nvPicPr>
          <p:blipFill>
            <a:blip r:embed="rId11"/>
            <a:stretch>
              <a:fillRect/>
            </a:stretch>
          </p:blipFill>
          <p:spPr>
            <a:xfrm>
              <a:off x="5739575" y="1212878"/>
              <a:ext cx="1308100" cy="457200"/>
            </a:xfrm>
            <a:prstGeom prst="rect">
              <a:avLst/>
            </a:prstGeom>
          </p:spPr>
        </p:pic>
        <p:pic>
          <p:nvPicPr>
            <p:cNvPr id="32" name="Picture 31" descr="latex-image-1.pdf"/>
            <p:cNvPicPr>
              <a:picLocks noChangeAspect="1"/>
            </p:cNvPicPr>
            <p:nvPr/>
          </p:nvPicPr>
          <p:blipFill>
            <a:blip r:embed="rId12"/>
            <a:stretch>
              <a:fillRect/>
            </a:stretch>
          </p:blipFill>
          <p:spPr>
            <a:xfrm>
              <a:off x="5314950" y="3943350"/>
              <a:ext cx="2127250" cy="469653"/>
            </a:xfrm>
            <a:prstGeom prst="rect">
              <a:avLst/>
            </a:prstGeom>
          </p:spPr>
        </p:pic>
      </p:grpSp>
      <p:pic>
        <p:nvPicPr>
          <p:cNvPr id="33" name="Picture 32">
            <a:extLst>
              <a:ext uri="{FF2B5EF4-FFF2-40B4-BE49-F238E27FC236}">
                <a16:creationId xmlns:a16="http://schemas.microsoft.com/office/drawing/2014/main" id="{61D4A021-22CF-714B-B681-80F058DE9912}"/>
              </a:ext>
            </a:extLst>
          </p:cNvPr>
          <p:cNvPicPr>
            <a:picLocks noChangeAspect="1"/>
          </p:cNvPicPr>
          <p:nvPr/>
        </p:nvPicPr>
        <p:blipFill>
          <a:blip r:embed="rId13"/>
          <a:stretch>
            <a:fillRect/>
          </a:stretch>
        </p:blipFill>
        <p:spPr>
          <a:xfrm>
            <a:off x="872753" y="699487"/>
            <a:ext cx="5013510" cy="5859710"/>
          </a:xfrm>
          <a:prstGeom prst="rect">
            <a:avLst/>
          </a:prstGeom>
        </p:spPr>
      </p:pic>
    </p:spTree>
    <p:extLst>
      <p:ext uri="{BB962C8B-B14F-4D97-AF65-F5344CB8AC3E}">
        <p14:creationId xmlns:p14="http://schemas.microsoft.com/office/powerpoint/2010/main" val="3823322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Waypoint Following with Fillets</a:t>
            </a:r>
          </a:p>
        </p:txBody>
      </p:sp>
      <p:pic>
        <p:nvPicPr>
          <p:cNvPr id="4" name="Picture 3" descr="path-waypoints-fill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7791" y="1004124"/>
            <a:ext cx="6305020" cy="5331941"/>
          </a:xfrm>
          <a:prstGeom prst="rect">
            <a:avLst/>
          </a:prstGeom>
        </p:spPr>
      </p:pic>
    </p:spTree>
    <p:extLst>
      <p:ext uri="{BB962C8B-B14F-4D97-AF65-F5344CB8AC3E}">
        <p14:creationId xmlns:p14="http://schemas.microsoft.com/office/powerpoint/2010/main" val="15113006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Fillet Path Length</a:t>
            </a:r>
          </a:p>
        </p:txBody>
      </p:sp>
      <p:grpSp>
        <p:nvGrpSpPr>
          <p:cNvPr id="31" name="Group 30"/>
          <p:cNvGrpSpPr/>
          <p:nvPr/>
        </p:nvGrpSpPr>
        <p:grpSpPr>
          <a:xfrm>
            <a:off x="5841324" y="882207"/>
            <a:ext cx="5895751" cy="4249349"/>
            <a:chOff x="2300817" y="2032000"/>
            <a:chExt cx="4588933" cy="3238500"/>
          </a:xfrm>
        </p:grpSpPr>
        <p:sp>
          <p:nvSpPr>
            <p:cNvPr id="32" name="Oval 31"/>
            <p:cNvSpPr/>
            <p:nvPr/>
          </p:nvSpPr>
          <p:spPr>
            <a:xfrm>
              <a:off x="3675005" y="3129976"/>
              <a:ext cx="1856822" cy="1827910"/>
            </a:xfrm>
            <a:prstGeom prst="ellipse">
              <a:avLst/>
            </a:prstGeom>
            <a:noFill/>
            <a:ln w="12700" cap="flat" cmpd="sng" algn="ctr">
              <a:solidFill>
                <a:schemeClr val="tx1"/>
              </a:solidFill>
              <a:prstDash val="dash"/>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Oval 4"/>
            <p:cNvSpPr>
              <a:spLocks noChangeArrowheads="1"/>
            </p:cNvSpPr>
            <p:nvPr/>
          </p:nvSpPr>
          <p:spPr bwMode="auto">
            <a:xfrm>
              <a:off x="4552950" y="26670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34" name="Line 5"/>
            <p:cNvSpPr>
              <a:spLocks noChangeShapeType="1"/>
            </p:cNvSpPr>
            <p:nvPr/>
          </p:nvSpPr>
          <p:spPr bwMode="auto">
            <a:xfrm flipV="1">
              <a:off x="2300817" y="3450166"/>
              <a:ext cx="1600200" cy="1718734"/>
            </a:xfrm>
            <a:prstGeom prst="line">
              <a:avLst/>
            </a:prstGeom>
            <a:noFill/>
            <a:ln w="19050"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sp>
          <p:nvSpPr>
            <p:cNvPr id="35" name="Line 17"/>
            <p:cNvSpPr>
              <a:spLocks noChangeShapeType="1"/>
            </p:cNvSpPr>
            <p:nvPr/>
          </p:nvSpPr>
          <p:spPr bwMode="auto">
            <a:xfrm flipH="1" flipV="1">
              <a:off x="5255682" y="3399364"/>
              <a:ext cx="1634068" cy="1769535"/>
            </a:xfrm>
            <a:prstGeom prst="line">
              <a:avLst/>
            </a:prstGeom>
            <a:noFill/>
            <a:ln w="19050"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cxnSp>
          <p:nvCxnSpPr>
            <p:cNvPr id="36" name="Straight Connector 35"/>
            <p:cNvCxnSpPr/>
            <p:nvPr/>
          </p:nvCxnSpPr>
          <p:spPr>
            <a:xfrm rot="16200000" flipH="1">
              <a:off x="2978150" y="3644900"/>
              <a:ext cx="3238500" cy="12700"/>
            </a:xfrm>
            <a:prstGeom prst="line">
              <a:avLst/>
            </a:prstGeom>
            <a:ln w="12700" cap="flat" cmpd="sng" algn="ctr">
              <a:solidFill>
                <a:schemeClr val="tx1"/>
              </a:solidFill>
              <a:prstDash val="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37" name="Arc 36"/>
            <p:cNvSpPr/>
            <p:nvPr/>
          </p:nvSpPr>
          <p:spPr>
            <a:xfrm>
              <a:off x="3672418" y="3137225"/>
              <a:ext cx="1854200" cy="1820660"/>
            </a:xfrm>
            <a:prstGeom prst="arc">
              <a:avLst>
                <a:gd name="adj1" fmla="val 13160049"/>
                <a:gd name="adj2" fmla="val 19203551"/>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38" name="Line 17"/>
            <p:cNvSpPr>
              <a:spLocks noChangeShapeType="1"/>
            </p:cNvSpPr>
            <p:nvPr/>
          </p:nvSpPr>
          <p:spPr bwMode="auto">
            <a:xfrm flipH="1" flipV="1">
              <a:off x="4603749" y="2713037"/>
              <a:ext cx="905933" cy="95726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39" name="Line 5"/>
            <p:cNvSpPr>
              <a:spLocks noChangeShapeType="1"/>
            </p:cNvSpPr>
            <p:nvPr/>
          </p:nvSpPr>
          <p:spPr bwMode="auto">
            <a:xfrm flipV="1">
              <a:off x="3892550" y="2722563"/>
              <a:ext cx="703263" cy="727604"/>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40" name="Straight Connector 39"/>
            <p:cNvCxnSpPr/>
            <p:nvPr/>
          </p:nvCxnSpPr>
          <p:spPr>
            <a:xfrm flipV="1">
              <a:off x="4612217" y="3467100"/>
              <a:ext cx="719666" cy="58420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a:endCxn id="37" idx="0"/>
            </p:cNvCxnSpPr>
            <p:nvPr/>
          </p:nvCxnSpPr>
          <p:spPr>
            <a:xfrm rot="10800000">
              <a:off x="3887739" y="3464262"/>
              <a:ext cx="724487" cy="5662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2" name="Left Brace 41"/>
            <p:cNvSpPr/>
            <p:nvPr/>
          </p:nvSpPr>
          <p:spPr>
            <a:xfrm rot="8298739">
              <a:off x="5003847" y="2533869"/>
              <a:ext cx="165005" cy="985928"/>
            </a:xfrm>
            <a:prstGeom prst="leftBrac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3" name="Left Brace 42"/>
            <p:cNvSpPr/>
            <p:nvPr/>
          </p:nvSpPr>
          <p:spPr>
            <a:xfrm rot="10800000" flipH="1">
              <a:off x="3007468" y="2701981"/>
              <a:ext cx="154832" cy="1323918"/>
            </a:xfrm>
            <a:prstGeom prst="leftBrac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a:p>
              <a:pPr algn="ctr"/>
              <a:endParaRPr lang="en-US" dirty="0"/>
            </a:p>
          </p:txBody>
        </p:sp>
        <p:sp>
          <p:nvSpPr>
            <p:cNvPr id="44" name="Left Brace 43"/>
            <p:cNvSpPr/>
            <p:nvPr/>
          </p:nvSpPr>
          <p:spPr>
            <a:xfrm rot="10800000" flipH="1">
              <a:off x="4121149" y="2708330"/>
              <a:ext cx="140677" cy="422707"/>
            </a:xfrm>
            <a:prstGeom prst="leftBrac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a:p>
              <a:pPr algn="ctr"/>
              <a:endParaRPr lang="en-US" dirty="0"/>
            </a:p>
          </p:txBody>
        </p:sp>
        <p:cxnSp>
          <p:nvCxnSpPr>
            <p:cNvPr id="45" name="Straight Connector 44"/>
            <p:cNvCxnSpPr>
              <a:stCxn id="43" idx="0"/>
            </p:cNvCxnSpPr>
            <p:nvPr/>
          </p:nvCxnSpPr>
          <p:spPr>
            <a:xfrm rot="16200000" flipH="1">
              <a:off x="3876674" y="3311524"/>
              <a:ext cx="19051" cy="1447800"/>
            </a:xfrm>
            <a:prstGeom prst="line">
              <a:avLst/>
            </a:prstGeom>
            <a:ln w="12700" cmpd="sng">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a:stCxn id="43" idx="2"/>
            </p:cNvCxnSpPr>
            <p:nvPr/>
          </p:nvCxnSpPr>
          <p:spPr>
            <a:xfrm rot="16200000" flipH="1">
              <a:off x="3871940" y="1992341"/>
              <a:ext cx="3119" cy="1422398"/>
            </a:xfrm>
            <a:prstGeom prst="line">
              <a:avLst/>
            </a:prstGeom>
            <a:ln w="12700" cmpd="sng">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rot="16200000" flipH="1">
              <a:off x="4422530" y="2961544"/>
              <a:ext cx="2" cy="342900"/>
            </a:xfrm>
            <a:prstGeom prst="line">
              <a:avLst/>
            </a:prstGeom>
            <a:ln w="12700" cmpd="sng">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sp>
          <p:nvSpPr>
            <p:cNvPr id="48" name="Arc 47"/>
            <p:cNvSpPr/>
            <p:nvPr/>
          </p:nvSpPr>
          <p:spPr>
            <a:xfrm>
              <a:off x="3968750" y="2736850"/>
              <a:ext cx="1238250" cy="717550"/>
            </a:xfrm>
            <a:prstGeom prst="arc">
              <a:avLst>
                <a:gd name="adj1" fmla="val 1060033"/>
                <a:gd name="adj2" fmla="val 9667086"/>
              </a:avLst>
            </a:prstGeom>
            <a:ln w="12700" cmpd="sng">
              <a:solidFill>
                <a:schemeClr val="tx1"/>
              </a:solidFill>
              <a:prstDash val="sysDot"/>
              <a:headEnd type="triangle" w="sm" len="lg"/>
              <a:tailEnd type="triangle" w="sm"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49" name="Picture 48" descr="latex-image-1.pdf"/>
            <p:cNvPicPr>
              <a:picLocks noChangeAspect="1"/>
            </p:cNvPicPr>
            <p:nvPr/>
          </p:nvPicPr>
          <p:blipFill>
            <a:blip r:embed="rId3"/>
            <a:stretch>
              <a:fillRect/>
            </a:stretch>
          </p:blipFill>
          <p:spPr>
            <a:xfrm>
              <a:off x="4997450" y="3816350"/>
              <a:ext cx="190500" cy="165100"/>
            </a:xfrm>
            <a:prstGeom prst="rect">
              <a:avLst/>
            </a:prstGeom>
            <a:effectLst/>
          </p:spPr>
        </p:pic>
        <p:pic>
          <p:nvPicPr>
            <p:cNvPr id="50" name="Picture 49" descr="latex-image-1.pdf"/>
            <p:cNvPicPr>
              <a:picLocks noChangeAspect="1"/>
            </p:cNvPicPr>
            <p:nvPr/>
          </p:nvPicPr>
          <p:blipFill>
            <a:blip r:embed="rId4"/>
            <a:stretch>
              <a:fillRect/>
            </a:stretch>
          </p:blipFill>
          <p:spPr>
            <a:xfrm>
              <a:off x="4232828" y="2448571"/>
              <a:ext cx="279400" cy="165100"/>
            </a:xfrm>
            <a:prstGeom prst="rect">
              <a:avLst/>
            </a:prstGeom>
          </p:spPr>
        </p:pic>
        <p:pic>
          <p:nvPicPr>
            <p:cNvPr id="51" name="Picture 50" descr="latex-image-1.pdf"/>
            <p:cNvPicPr>
              <a:picLocks noChangeAspect="1"/>
            </p:cNvPicPr>
            <p:nvPr/>
          </p:nvPicPr>
          <p:blipFill>
            <a:blip r:embed="rId5"/>
            <a:stretch>
              <a:fillRect/>
            </a:stretch>
          </p:blipFill>
          <p:spPr>
            <a:xfrm>
              <a:off x="2451692" y="3083342"/>
              <a:ext cx="431800" cy="495300"/>
            </a:xfrm>
            <a:prstGeom prst="rect">
              <a:avLst/>
            </a:prstGeom>
          </p:spPr>
        </p:pic>
        <p:pic>
          <p:nvPicPr>
            <p:cNvPr id="52" name="Picture 51" descr="latex-image-1.pdf"/>
            <p:cNvPicPr>
              <a:picLocks noChangeAspect="1"/>
            </p:cNvPicPr>
            <p:nvPr/>
          </p:nvPicPr>
          <p:blipFill>
            <a:blip r:embed="rId6"/>
            <a:stretch>
              <a:fillRect/>
            </a:stretch>
          </p:blipFill>
          <p:spPr>
            <a:xfrm>
              <a:off x="3199681" y="2787650"/>
              <a:ext cx="850900" cy="495300"/>
            </a:xfrm>
            <a:prstGeom prst="rect">
              <a:avLst/>
            </a:prstGeom>
          </p:spPr>
        </p:pic>
        <p:pic>
          <p:nvPicPr>
            <p:cNvPr id="53" name="Picture 52" descr="latex-image-1.pdf"/>
            <p:cNvPicPr>
              <a:picLocks noChangeAspect="1"/>
            </p:cNvPicPr>
            <p:nvPr/>
          </p:nvPicPr>
          <p:blipFill>
            <a:blip r:embed="rId7"/>
            <a:stretch>
              <a:fillRect/>
            </a:stretch>
          </p:blipFill>
          <p:spPr>
            <a:xfrm>
              <a:off x="4348311" y="3538387"/>
              <a:ext cx="101600" cy="139700"/>
            </a:xfrm>
            <a:prstGeom prst="rect">
              <a:avLst/>
            </a:prstGeom>
          </p:spPr>
        </p:pic>
        <p:pic>
          <p:nvPicPr>
            <p:cNvPr id="54" name="Picture 53"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239651" y="2506705"/>
              <a:ext cx="469900" cy="495300"/>
            </a:xfrm>
            <a:prstGeom prst="rect">
              <a:avLst/>
            </a:prstGeom>
          </p:spPr>
        </p:pic>
      </p:grpSp>
      <p:pic>
        <p:nvPicPr>
          <p:cNvPr id="4" name="Picture 3"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9391" y="1680188"/>
            <a:ext cx="5018803" cy="3451369"/>
          </a:xfrm>
          <a:prstGeom prst="rect">
            <a:avLst/>
          </a:prstGeom>
        </p:spPr>
      </p:pic>
    </p:spTree>
    <p:extLst>
      <p:ext uri="{BB962C8B-B14F-4D97-AF65-F5344CB8AC3E}">
        <p14:creationId xmlns:p14="http://schemas.microsoft.com/office/powerpoint/2010/main" val="28517798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Dubins</a:t>
            </a:r>
            <a:r>
              <a:rPr lang="en-US" dirty="0"/>
              <a:t> Paths</a:t>
            </a:r>
          </a:p>
        </p:txBody>
      </p:sp>
      <p:sp>
        <p:nvSpPr>
          <p:cNvPr id="9" name="Oval 8"/>
          <p:cNvSpPr/>
          <p:nvPr/>
        </p:nvSpPr>
        <p:spPr>
          <a:xfrm>
            <a:off x="6822014" y="5446026"/>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Arrow Connector 10"/>
          <p:cNvCxnSpPr/>
          <p:nvPr/>
        </p:nvCxnSpPr>
        <p:spPr>
          <a:xfrm rot="10800000">
            <a:off x="6364814" y="5797393"/>
            <a:ext cx="668868" cy="266701"/>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2" name="Arc 11"/>
          <p:cNvSpPr/>
          <p:nvPr/>
        </p:nvSpPr>
        <p:spPr>
          <a:xfrm>
            <a:off x="6826248" y="5446025"/>
            <a:ext cx="664633" cy="647701"/>
          </a:xfrm>
          <a:prstGeom prst="arc">
            <a:avLst>
              <a:gd name="adj1" fmla="val 17371897"/>
              <a:gd name="adj2" fmla="val 6985009"/>
            </a:avLst>
          </a:prstGeom>
          <a:ln w="19050" cap="flat" cmpd="sng" algn="ctr">
            <a:solidFill>
              <a:schemeClr val="tx1"/>
            </a:solidFill>
            <a:prstDash val="solid"/>
            <a:round/>
            <a:headEnd w="med" len="med"/>
            <a:tailEnd type="stealth"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13" name="Picture 12" descr="latex-image-1.pdf"/>
          <p:cNvPicPr>
            <a:picLocks noChangeAspect="1"/>
          </p:cNvPicPr>
          <p:nvPr/>
        </p:nvPicPr>
        <p:blipFill>
          <a:blip r:embed="rId3"/>
          <a:stretch>
            <a:fillRect/>
          </a:stretch>
        </p:blipFill>
        <p:spPr>
          <a:xfrm>
            <a:off x="6963832" y="6246123"/>
            <a:ext cx="228600" cy="152400"/>
          </a:xfrm>
          <a:prstGeom prst="rect">
            <a:avLst/>
          </a:prstGeom>
          <a:effectLst/>
        </p:spPr>
      </p:pic>
      <p:sp>
        <p:nvSpPr>
          <p:cNvPr id="15" name="Oval 14"/>
          <p:cNvSpPr/>
          <p:nvPr/>
        </p:nvSpPr>
        <p:spPr>
          <a:xfrm>
            <a:off x="6987120" y="6045044"/>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5111748" y="4159092"/>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8" name="Straight Arrow Connector 17"/>
          <p:cNvCxnSpPr/>
          <p:nvPr/>
        </p:nvCxnSpPr>
        <p:spPr>
          <a:xfrm rot="10800000" flipV="1">
            <a:off x="4715931" y="4235291"/>
            <a:ext cx="508000" cy="385232"/>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9" name="Arc 18"/>
          <p:cNvSpPr/>
          <p:nvPr/>
        </p:nvSpPr>
        <p:spPr>
          <a:xfrm>
            <a:off x="5111749" y="4154859"/>
            <a:ext cx="664633" cy="647701"/>
          </a:xfrm>
          <a:prstGeom prst="arc">
            <a:avLst>
              <a:gd name="adj1" fmla="val 6544914"/>
              <a:gd name="adj2" fmla="val 13703602"/>
            </a:avLst>
          </a:prstGeom>
          <a:ln w="19050" cap="flat" cmpd="sng" algn="ctr">
            <a:solidFill>
              <a:schemeClr val="tx1"/>
            </a:solidFill>
            <a:prstDash val="solid"/>
            <a:round/>
            <a:headEnd type="stealth"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20" name="Picture 19" descr="latex-image-1.pdf"/>
          <p:cNvPicPr>
            <a:picLocks noChangeAspect="1"/>
          </p:cNvPicPr>
          <p:nvPr/>
        </p:nvPicPr>
        <p:blipFill>
          <a:blip r:embed="rId4"/>
          <a:stretch>
            <a:fillRect/>
          </a:stretch>
        </p:blipFill>
        <p:spPr>
          <a:xfrm>
            <a:off x="4952997" y="3951657"/>
            <a:ext cx="228600" cy="152400"/>
          </a:xfrm>
          <a:prstGeom prst="rect">
            <a:avLst/>
          </a:prstGeom>
          <a:effectLst/>
        </p:spPr>
      </p:pic>
      <p:cxnSp>
        <p:nvCxnSpPr>
          <p:cNvPr id="21" name="Straight Connector 20"/>
          <p:cNvCxnSpPr>
            <a:endCxn id="12" idx="0"/>
          </p:cNvCxnSpPr>
          <p:nvPr/>
        </p:nvCxnSpPr>
        <p:spPr>
          <a:xfrm>
            <a:off x="5314949" y="4781392"/>
            <a:ext cx="1952193" cy="682407"/>
          </a:xfrm>
          <a:prstGeom prst="line">
            <a:avLst/>
          </a:prstGeom>
          <a:ln w="19050" cap="flat" cmpd="sng" algn="ctr">
            <a:solidFill>
              <a:schemeClr val="tx1"/>
            </a:solidFill>
            <a:prstDash val="solid"/>
            <a:round/>
            <a:headEnd w="med" len="med"/>
            <a:tailEnd type="stealth" w="med" len="med"/>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5213349" y="4209892"/>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TextBox 35"/>
          <p:cNvSpPr txBox="1"/>
          <p:nvPr/>
        </p:nvSpPr>
        <p:spPr>
          <a:xfrm>
            <a:off x="6921501" y="4544330"/>
            <a:ext cx="1954381" cy="369332"/>
          </a:xfrm>
          <a:prstGeom prst="rect">
            <a:avLst/>
          </a:prstGeom>
          <a:noFill/>
        </p:spPr>
        <p:txBody>
          <a:bodyPr wrap="none" rtlCol="0">
            <a:spAutoFit/>
          </a:bodyPr>
          <a:lstStyle/>
          <a:p>
            <a:r>
              <a:rPr lang="en-US" dirty="0"/>
              <a:t>turn-straight-turn </a:t>
            </a:r>
          </a:p>
        </p:txBody>
      </p:sp>
      <p:pic>
        <p:nvPicPr>
          <p:cNvPr id="3" name="Picture 2">
            <a:extLst>
              <a:ext uri="{FF2B5EF4-FFF2-40B4-BE49-F238E27FC236}">
                <a16:creationId xmlns:a16="http://schemas.microsoft.com/office/drawing/2014/main" id="{A567F55A-3A81-444F-83B6-30FD78974F4D}"/>
              </a:ext>
            </a:extLst>
          </p:cNvPr>
          <p:cNvPicPr>
            <a:picLocks noChangeAspect="1"/>
          </p:cNvPicPr>
          <p:nvPr/>
        </p:nvPicPr>
        <p:blipFill>
          <a:blip r:embed="rId5"/>
          <a:stretch>
            <a:fillRect/>
          </a:stretch>
        </p:blipFill>
        <p:spPr>
          <a:xfrm>
            <a:off x="836082" y="1027265"/>
            <a:ext cx="10566828" cy="2675662"/>
          </a:xfrm>
          <a:prstGeom prst="rect">
            <a:avLst/>
          </a:prstGeom>
        </p:spPr>
      </p:pic>
    </p:spTree>
    <p:extLst>
      <p:ext uri="{BB962C8B-B14F-4D97-AF65-F5344CB8AC3E}">
        <p14:creationId xmlns:p14="http://schemas.microsoft.com/office/powerpoint/2010/main" val="247604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1" name="Straight Connector 50"/>
          <p:cNvCxnSpPr/>
          <p:nvPr/>
        </p:nvCxnSpPr>
        <p:spPr>
          <a:xfrm rot="16200000" flipH="1">
            <a:off x="3448977" y="3466142"/>
            <a:ext cx="5281818" cy="45631"/>
          </a:xfrm>
          <a:prstGeom prst="line">
            <a:avLst/>
          </a:prstGeom>
          <a:ln w="12700" cmpd="sng">
            <a:solidFill>
              <a:schemeClr val="tx1"/>
            </a:solidFill>
            <a:tailEnd type="none"/>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2074335" y="3506070"/>
            <a:ext cx="8053917" cy="11408"/>
          </a:xfrm>
          <a:prstGeom prst="line">
            <a:avLst/>
          </a:prstGeom>
          <a:ln w="12700" cmpd="sng">
            <a:solidFill>
              <a:schemeClr val="tx1"/>
            </a:solidFill>
            <a:tailEnd type="none"/>
          </a:ln>
        </p:spPr>
        <p:style>
          <a:lnRef idx="2">
            <a:schemeClr val="accent1"/>
          </a:lnRef>
          <a:fillRef idx="0">
            <a:schemeClr val="accent1"/>
          </a:fillRef>
          <a:effectRef idx="1">
            <a:schemeClr val="accent1"/>
          </a:effectRef>
          <a:fontRef idx="minor">
            <a:schemeClr val="tx1"/>
          </a:fontRef>
        </p:style>
      </p:cxnSp>
      <p:grpSp>
        <p:nvGrpSpPr>
          <p:cNvPr id="5" name="Group 4">
            <a:extLst>
              <a:ext uri="{FF2B5EF4-FFF2-40B4-BE49-F238E27FC236}">
                <a16:creationId xmlns:a16="http://schemas.microsoft.com/office/drawing/2014/main" id="{76BEFE36-E138-E04F-B34A-3C822D2FDC67}"/>
              </a:ext>
            </a:extLst>
          </p:cNvPr>
          <p:cNvGrpSpPr/>
          <p:nvPr/>
        </p:nvGrpSpPr>
        <p:grpSpPr>
          <a:xfrm>
            <a:off x="1361363" y="843041"/>
            <a:ext cx="3338209" cy="2639801"/>
            <a:chOff x="2812041" y="990647"/>
            <a:chExt cx="2692235" cy="2237833"/>
          </a:xfrm>
        </p:grpSpPr>
        <p:sp>
          <p:nvSpPr>
            <p:cNvPr id="49" name="Oval 48"/>
            <p:cNvSpPr/>
            <p:nvPr/>
          </p:nvSpPr>
          <p:spPr>
            <a:xfrm>
              <a:off x="4325477" y="2338670"/>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Oval 39"/>
            <p:cNvSpPr/>
            <p:nvPr/>
          </p:nvSpPr>
          <p:spPr>
            <a:xfrm>
              <a:off x="2812041" y="1201691"/>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660" name="Line 12"/>
            <p:cNvSpPr>
              <a:spLocks noChangeShapeType="1"/>
            </p:cNvSpPr>
            <p:nvPr/>
          </p:nvSpPr>
          <p:spPr bwMode="auto">
            <a:xfrm flipV="1">
              <a:off x="3266452" y="990647"/>
              <a:ext cx="0" cy="752916"/>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27667" name="Line 19"/>
            <p:cNvSpPr>
              <a:spLocks noChangeShapeType="1"/>
            </p:cNvSpPr>
            <p:nvPr/>
          </p:nvSpPr>
          <p:spPr bwMode="auto">
            <a:xfrm rot="6205887" flipH="1">
              <a:off x="4599019" y="2148287"/>
              <a:ext cx="644542" cy="15543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37" name="Straight Arrow Connector 36"/>
            <p:cNvCxnSpPr/>
            <p:nvPr/>
          </p:nvCxnSpPr>
          <p:spPr>
            <a:xfrm flipV="1">
              <a:off x="3237932" y="1441255"/>
              <a:ext cx="638838" cy="315617"/>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rot="16200000" flipH="1">
              <a:off x="4658206" y="2804490"/>
              <a:ext cx="684469" cy="163511"/>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43" name="Oval 42"/>
            <p:cNvSpPr/>
            <p:nvPr/>
          </p:nvSpPr>
          <p:spPr>
            <a:xfrm>
              <a:off x="4903465" y="2175142"/>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Arc 45"/>
            <p:cNvSpPr/>
            <p:nvPr/>
          </p:nvSpPr>
          <p:spPr>
            <a:xfrm>
              <a:off x="3104841" y="1715043"/>
              <a:ext cx="597009" cy="581799"/>
            </a:xfrm>
            <a:prstGeom prst="arc">
              <a:avLst>
                <a:gd name="adj1" fmla="val 14597697"/>
                <a:gd name="adj2" fmla="val 17932038"/>
              </a:avLst>
            </a:prstGeom>
            <a:ln w="12700" cmpd="sng">
              <a:solidFill>
                <a:schemeClr val="tx1"/>
              </a:solidFill>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7" name="Oval 46"/>
            <p:cNvSpPr/>
            <p:nvPr/>
          </p:nvSpPr>
          <p:spPr>
            <a:xfrm>
              <a:off x="3101038" y="1715044"/>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Arc 47"/>
            <p:cNvSpPr/>
            <p:nvPr/>
          </p:nvSpPr>
          <p:spPr>
            <a:xfrm>
              <a:off x="4329279" y="2338669"/>
              <a:ext cx="597009" cy="581799"/>
            </a:xfrm>
            <a:prstGeom prst="arc">
              <a:avLst>
                <a:gd name="adj1" fmla="val 18376361"/>
                <a:gd name="adj2" fmla="val 21054431"/>
              </a:avLst>
            </a:prstGeom>
            <a:ln w="12700" cmpd="sng">
              <a:solidFill>
                <a:schemeClr val="tx1"/>
              </a:solidFill>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55" name="Picture 54" descr="latex-image-1.pdf"/>
            <p:cNvPicPr>
              <a:picLocks noChangeAspect="1"/>
            </p:cNvPicPr>
            <p:nvPr/>
          </p:nvPicPr>
          <p:blipFill>
            <a:blip r:embed="rId3"/>
            <a:stretch>
              <a:fillRect/>
            </a:stretch>
          </p:blipFill>
          <p:spPr>
            <a:xfrm>
              <a:off x="3055406" y="1566740"/>
              <a:ext cx="205341" cy="136894"/>
            </a:xfrm>
            <a:prstGeom prst="rect">
              <a:avLst/>
            </a:prstGeom>
            <a:effectLst/>
          </p:spPr>
        </p:pic>
        <p:pic>
          <p:nvPicPr>
            <p:cNvPr id="56" name="Picture 55" descr="latex-image-1.pdf"/>
            <p:cNvPicPr>
              <a:picLocks noChangeAspect="1"/>
            </p:cNvPicPr>
            <p:nvPr/>
          </p:nvPicPr>
          <p:blipFill>
            <a:blip r:embed="rId4"/>
            <a:stretch>
              <a:fillRect/>
            </a:stretch>
          </p:blipFill>
          <p:spPr>
            <a:xfrm>
              <a:off x="4694330" y="2585838"/>
              <a:ext cx="205341" cy="136894"/>
            </a:xfrm>
            <a:prstGeom prst="rect">
              <a:avLst/>
            </a:prstGeom>
            <a:effectLst/>
          </p:spPr>
        </p:pic>
        <p:pic>
          <p:nvPicPr>
            <p:cNvPr id="57" name="Picture 56" descr="latex-image-1.pdf"/>
            <p:cNvPicPr>
              <a:picLocks noChangeAspect="1"/>
            </p:cNvPicPr>
            <p:nvPr/>
          </p:nvPicPr>
          <p:blipFill>
            <a:blip r:embed="rId5"/>
            <a:stretch>
              <a:fillRect/>
            </a:stretch>
          </p:blipFill>
          <p:spPr>
            <a:xfrm>
              <a:off x="4968110" y="2300628"/>
              <a:ext cx="205341" cy="136894"/>
            </a:xfrm>
            <a:prstGeom prst="rect">
              <a:avLst/>
            </a:prstGeom>
            <a:effectLst/>
          </p:spPr>
        </p:pic>
        <p:pic>
          <p:nvPicPr>
            <p:cNvPr id="58" name="Picture 57" descr="latex-image-1.pdf"/>
            <p:cNvPicPr>
              <a:picLocks noChangeAspect="1"/>
            </p:cNvPicPr>
            <p:nvPr/>
          </p:nvPicPr>
          <p:blipFill>
            <a:blip r:embed="rId6"/>
            <a:stretch>
              <a:fillRect/>
            </a:stretch>
          </p:blipFill>
          <p:spPr>
            <a:xfrm>
              <a:off x="3462286" y="1304362"/>
              <a:ext cx="205341" cy="136894"/>
            </a:xfrm>
            <a:prstGeom prst="rect">
              <a:avLst/>
            </a:prstGeom>
            <a:effectLst/>
          </p:spPr>
        </p:pic>
        <p:sp>
          <p:nvSpPr>
            <p:cNvPr id="62" name="Arc 61"/>
            <p:cNvSpPr/>
            <p:nvPr/>
          </p:nvSpPr>
          <p:spPr>
            <a:xfrm>
              <a:off x="3017384" y="1429847"/>
              <a:ext cx="524757" cy="509549"/>
            </a:xfrm>
            <a:prstGeom prst="arc">
              <a:avLst>
                <a:gd name="adj1" fmla="val 16200000"/>
                <a:gd name="adj2" fmla="val 20565551"/>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3" name="Arc 62"/>
            <p:cNvSpPr/>
            <p:nvPr/>
          </p:nvSpPr>
          <p:spPr>
            <a:xfrm>
              <a:off x="4762772" y="2448930"/>
              <a:ext cx="330831" cy="319435"/>
            </a:xfrm>
            <a:prstGeom prst="arc">
              <a:avLst>
                <a:gd name="adj1" fmla="val 16200000"/>
                <a:gd name="adj2" fmla="val 4379642"/>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24" name="Straight Connector 123"/>
            <p:cNvCxnSpPr>
              <a:endCxn id="48" idx="0"/>
            </p:cNvCxnSpPr>
            <p:nvPr/>
          </p:nvCxnSpPr>
          <p:spPr>
            <a:xfrm>
              <a:off x="3519328" y="1737861"/>
              <a:ext cx="1282096" cy="655090"/>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sp>
          <p:nvSpPr>
            <p:cNvPr id="288" name="Oval 287"/>
            <p:cNvSpPr/>
            <p:nvPr/>
          </p:nvSpPr>
          <p:spPr>
            <a:xfrm>
              <a:off x="3112446" y="1456465"/>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9" name="Oval 288"/>
            <p:cNvSpPr/>
            <p:nvPr/>
          </p:nvSpPr>
          <p:spPr>
            <a:xfrm>
              <a:off x="3374826" y="1988830"/>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0" name="Oval 289"/>
            <p:cNvSpPr/>
            <p:nvPr/>
          </p:nvSpPr>
          <p:spPr>
            <a:xfrm>
              <a:off x="4606870" y="2601050"/>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1" name="Oval 290"/>
            <p:cNvSpPr/>
            <p:nvPr/>
          </p:nvSpPr>
          <p:spPr>
            <a:xfrm>
              <a:off x="5188668" y="2448945"/>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05" name="Picture 304" descr="latex-image-1.pdf"/>
            <p:cNvPicPr>
              <a:picLocks noChangeAspect="1"/>
            </p:cNvPicPr>
            <p:nvPr/>
          </p:nvPicPr>
          <p:blipFill>
            <a:blip r:embed="rId7"/>
            <a:stretch>
              <a:fillRect/>
            </a:stretch>
          </p:blipFill>
          <p:spPr>
            <a:xfrm>
              <a:off x="3340602" y="2068685"/>
              <a:ext cx="250972" cy="136894"/>
            </a:xfrm>
            <a:prstGeom prst="rect">
              <a:avLst/>
            </a:prstGeom>
          </p:spPr>
        </p:pic>
        <p:pic>
          <p:nvPicPr>
            <p:cNvPr id="306" name="Picture 305" descr="latex-image-1.pdf"/>
            <p:cNvPicPr>
              <a:picLocks noChangeAspect="1"/>
            </p:cNvPicPr>
            <p:nvPr/>
          </p:nvPicPr>
          <p:blipFill>
            <a:blip r:embed="rId8"/>
            <a:stretch>
              <a:fillRect/>
            </a:stretch>
          </p:blipFill>
          <p:spPr>
            <a:xfrm>
              <a:off x="2929921" y="1292954"/>
              <a:ext cx="228156" cy="136894"/>
            </a:xfrm>
            <a:prstGeom prst="rect">
              <a:avLst/>
            </a:prstGeom>
          </p:spPr>
        </p:pic>
        <p:pic>
          <p:nvPicPr>
            <p:cNvPr id="307" name="Picture 306" descr="latex-image-1.pdf"/>
            <p:cNvPicPr>
              <a:picLocks noChangeAspect="1"/>
            </p:cNvPicPr>
            <p:nvPr/>
          </p:nvPicPr>
          <p:blipFill>
            <a:blip r:embed="rId9"/>
            <a:stretch>
              <a:fillRect/>
            </a:stretch>
          </p:blipFill>
          <p:spPr>
            <a:xfrm>
              <a:off x="5196274" y="2521195"/>
              <a:ext cx="228156" cy="136894"/>
            </a:xfrm>
            <a:prstGeom prst="rect">
              <a:avLst/>
            </a:prstGeom>
          </p:spPr>
        </p:pic>
        <p:pic>
          <p:nvPicPr>
            <p:cNvPr id="308" name="Picture 307" descr="latex-image-1.pdf"/>
            <p:cNvPicPr>
              <a:picLocks noChangeAspect="1"/>
            </p:cNvPicPr>
            <p:nvPr/>
          </p:nvPicPr>
          <p:blipFill>
            <a:blip r:embed="rId10"/>
            <a:stretch>
              <a:fillRect/>
            </a:stretch>
          </p:blipFill>
          <p:spPr>
            <a:xfrm>
              <a:off x="4452864" y="2688510"/>
              <a:ext cx="262380" cy="136894"/>
            </a:xfrm>
            <a:prstGeom prst="rect">
              <a:avLst/>
            </a:prstGeom>
          </p:spPr>
        </p:pic>
        <p:pic>
          <p:nvPicPr>
            <p:cNvPr id="115" name="Picture 114" descr="latex-image-1.pdf"/>
            <p:cNvPicPr>
              <a:picLocks noChangeAspect="1"/>
            </p:cNvPicPr>
            <p:nvPr/>
          </p:nvPicPr>
          <p:blipFill>
            <a:blip r:embed="rId11"/>
            <a:stretch>
              <a:fillRect/>
            </a:stretch>
          </p:blipFill>
          <p:spPr>
            <a:xfrm>
              <a:off x="2884290" y="2929975"/>
              <a:ext cx="1254860" cy="171117"/>
            </a:xfrm>
            <a:prstGeom prst="rect">
              <a:avLst/>
            </a:prstGeom>
          </p:spPr>
        </p:pic>
      </p:grpSp>
      <p:grpSp>
        <p:nvGrpSpPr>
          <p:cNvPr id="6" name="Group 5">
            <a:extLst>
              <a:ext uri="{FF2B5EF4-FFF2-40B4-BE49-F238E27FC236}">
                <a16:creationId xmlns:a16="http://schemas.microsoft.com/office/drawing/2014/main" id="{733192C5-28E6-D54D-ADBD-0AB32EEEF2C5}"/>
              </a:ext>
            </a:extLst>
          </p:cNvPr>
          <p:cNvGrpSpPr/>
          <p:nvPr/>
        </p:nvGrpSpPr>
        <p:grpSpPr>
          <a:xfrm>
            <a:off x="6620295" y="790421"/>
            <a:ext cx="3893167" cy="2646440"/>
            <a:chOff x="6569014" y="1024870"/>
            <a:chExt cx="2962220" cy="2237833"/>
          </a:xfrm>
        </p:grpSpPr>
        <p:sp>
          <p:nvSpPr>
            <p:cNvPr id="200" name="Oval 199"/>
            <p:cNvSpPr/>
            <p:nvPr/>
          </p:nvSpPr>
          <p:spPr>
            <a:xfrm>
              <a:off x="8352435" y="2372894"/>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1" name="Oval 200"/>
            <p:cNvSpPr/>
            <p:nvPr/>
          </p:nvSpPr>
          <p:spPr>
            <a:xfrm>
              <a:off x="6838999" y="1235915"/>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2" name="Line 12"/>
            <p:cNvSpPr>
              <a:spLocks noChangeShapeType="1"/>
            </p:cNvSpPr>
            <p:nvPr/>
          </p:nvSpPr>
          <p:spPr bwMode="auto">
            <a:xfrm flipV="1">
              <a:off x="7293410" y="1024870"/>
              <a:ext cx="0" cy="752916"/>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203" name="Line 19"/>
            <p:cNvSpPr>
              <a:spLocks noChangeShapeType="1"/>
            </p:cNvSpPr>
            <p:nvPr/>
          </p:nvSpPr>
          <p:spPr bwMode="auto">
            <a:xfrm rot="6205887" flipH="1">
              <a:off x="8625978" y="2182511"/>
              <a:ext cx="644542" cy="15543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204" name="Straight Arrow Connector 203"/>
            <p:cNvCxnSpPr/>
            <p:nvPr/>
          </p:nvCxnSpPr>
          <p:spPr>
            <a:xfrm flipV="1">
              <a:off x="7264891" y="1475479"/>
              <a:ext cx="638838" cy="315617"/>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05" name="Straight Arrow Connector 204"/>
            <p:cNvCxnSpPr/>
            <p:nvPr/>
          </p:nvCxnSpPr>
          <p:spPr>
            <a:xfrm rot="16200000" flipH="1">
              <a:off x="8685164" y="2838713"/>
              <a:ext cx="684469" cy="163511"/>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06" name="Oval 205"/>
            <p:cNvSpPr/>
            <p:nvPr/>
          </p:nvSpPr>
          <p:spPr>
            <a:xfrm>
              <a:off x="8930423" y="2209366"/>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7" name="Arc 206"/>
            <p:cNvSpPr/>
            <p:nvPr/>
          </p:nvSpPr>
          <p:spPr>
            <a:xfrm>
              <a:off x="7131799" y="1749266"/>
              <a:ext cx="597009" cy="581799"/>
            </a:xfrm>
            <a:prstGeom prst="arc">
              <a:avLst>
                <a:gd name="adj1" fmla="val 14597697"/>
                <a:gd name="adj2" fmla="val 17932038"/>
              </a:avLst>
            </a:prstGeom>
            <a:ln w="12700" cmpd="sng">
              <a:solidFill>
                <a:schemeClr val="tx1"/>
              </a:solidFill>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8" name="Oval 207"/>
            <p:cNvSpPr/>
            <p:nvPr/>
          </p:nvSpPr>
          <p:spPr>
            <a:xfrm>
              <a:off x="7127997" y="1749267"/>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9" name="Arc 208"/>
            <p:cNvSpPr/>
            <p:nvPr/>
          </p:nvSpPr>
          <p:spPr>
            <a:xfrm>
              <a:off x="8930431" y="2209381"/>
              <a:ext cx="597009" cy="581799"/>
            </a:xfrm>
            <a:prstGeom prst="arc">
              <a:avLst>
                <a:gd name="adj1" fmla="val 9571887"/>
                <a:gd name="adj2" fmla="val 7131621"/>
              </a:avLst>
            </a:prstGeom>
            <a:ln w="12700" cmpd="sng">
              <a:solidFill>
                <a:schemeClr val="tx1"/>
              </a:solidFill>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210" name="Picture 209" descr="latex-image-1.pdf"/>
            <p:cNvPicPr>
              <a:picLocks noChangeAspect="1"/>
            </p:cNvPicPr>
            <p:nvPr/>
          </p:nvPicPr>
          <p:blipFill>
            <a:blip r:embed="rId12"/>
            <a:stretch>
              <a:fillRect/>
            </a:stretch>
          </p:blipFill>
          <p:spPr>
            <a:xfrm>
              <a:off x="6569014" y="1851937"/>
              <a:ext cx="433497" cy="136894"/>
            </a:xfrm>
            <a:prstGeom prst="rect">
              <a:avLst/>
            </a:prstGeom>
            <a:effectLst/>
          </p:spPr>
        </p:pic>
        <p:pic>
          <p:nvPicPr>
            <p:cNvPr id="211" name="Picture 210" descr="latex-image-1.pdf"/>
            <p:cNvPicPr>
              <a:picLocks noChangeAspect="1"/>
            </p:cNvPicPr>
            <p:nvPr/>
          </p:nvPicPr>
          <p:blipFill>
            <a:blip r:embed="rId3"/>
            <a:stretch>
              <a:fillRect/>
            </a:stretch>
          </p:blipFill>
          <p:spPr>
            <a:xfrm>
              <a:off x="7067155" y="1585754"/>
              <a:ext cx="205341" cy="136894"/>
            </a:xfrm>
            <a:prstGeom prst="rect">
              <a:avLst/>
            </a:prstGeom>
            <a:effectLst/>
          </p:spPr>
        </p:pic>
        <p:pic>
          <p:nvPicPr>
            <p:cNvPr id="212" name="Picture 211" descr="latex-image-1.pdf"/>
            <p:cNvPicPr>
              <a:picLocks noChangeAspect="1"/>
            </p:cNvPicPr>
            <p:nvPr/>
          </p:nvPicPr>
          <p:blipFill>
            <a:blip r:embed="rId4"/>
            <a:stretch>
              <a:fillRect/>
            </a:stretch>
          </p:blipFill>
          <p:spPr>
            <a:xfrm>
              <a:off x="8713683" y="2608654"/>
              <a:ext cx="205341" cy="136894"/>
            </a:xfrm>
            <a:prstGeom prst="rect">
              <a:avLst/>
            </a:prstGeom>
            <a:effectLst/>
          </p:spPr>
        </p:pic>
        <p:pic>
          <p:nvPicPr>
            <p:cNvPr id="213" name="Picture 212" descr="latex-image-1.pdf"/>
            <p:cNvPicPr>
              <a:picLocks noChangeAspect="1"/>
            </p:cNvPicPr>
            <p:nvPr/>
          </p:nvPicPr>
          <p:blipFill>
            <a:blip r:embed="rId5"/>
            <a:stretch>
              <a:fillRect/>
            </a:stretch>
          </p:blipFill>
          <p:spPr>
            <a:xfrm>
              <a:off x="9002673" y="2334852"/>
              <a:ext cx="205341" cy="136894"/>
            </a:xfrm>
            <a:prstGeom prst="rect">
              <a:avLst/>
            </a:prstGeom>
            <a:effectLst/>
          </p:spPr>
        </p:pic>
        <p:pic>
          <p:nvPicPr>
            <p:cNvPr id="214" name="Picture 213" descr="latex-image-1.pdf"/>
            <p:cNvPicPr>
              <a:picLocks noChangeAspect="1"/>
            </p:cNvPicPr>
            <p:nvPr/>
          </p:nvPicPr>
          <p:blipFill>
            <a:blip r:embed="rId6"/>
            <a:stretch>
              <a:fillRect/>
            </a:stretch>
          </p:blipFill>
          <p:spPr>
            <a:xfrm>
              <a:off x="7489245" y="1338585"/>
              <a:ext cx="205341" cy="136894"/>
            </a:xfrm>
            <a:prstGeom prst="rect">
              <a:avLst/>
            </a:prstGeom>
            <a:effectLst/>
          </p:spPr>
        </p:pic>
        <p:sp>
          <p:nvSpPr>
            <p:cNvPr id="215" name="Arc 214"/>
            <p:cNvSpPr/>
            <p:nvPr/>
          </p:nvSpPr>
          <p:spPr>
            <a:xfrm>
              <a:off x="7044342" y="1464070"/>
              <a:ext cx="524757" cy="509549"/>
            </a:xfrm>
            <a:prstGeom prst="arc">
              <a:avLst>
                <a:gd name="adj1" fmla="val 16200000"/>
                <a:gd name="adj2" fmla="val 20565551"/>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6" name="Arc 215"/>
            <p:cNvSpPr/>
            <p:nvPr/>
          </p:nvSpPr>
          <p:spPr>
            <a:xfrm>
              <a:off x="8789730" y="2483153"/>
              <a:ext cx="330831" cy="319435"/>
            </a:xfrm>
            <a:prstGeom prst="arc">
              <a:avLst>
                <a:gd name="adj1" fmla="val 16200000"/>
                <a:gd name="adj2" fmla="val 4379642"/>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17" name="Straight Connector 216"/>
            <p:cNvCxnSpPr/>
            <p:nvPr/>
          </p:nvCxnSpPr>
          <p:spPr>
            <a:xfrm>
              <a:off x="7546286" y="1772085"/>
              <a:ext cx="1555262" cy="992477"/>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sp>
          <p:nvSpPr>
            <p:cNvPr id="294" name="Oval 293"/>
            <p:cNvSpPr/>
            <p:nvPr/>
          </p:nvSpPr>
          <p:spPr>
            <a:xfrm>
              <a:off x="7127997" y="1486887"/>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5" name="Oval 294"/>
            <p:cNvSpPr/>
            <p:nvPr/>
          </p:nvSpPr>
          <p:spPr>
            <a:xfrm>
              <a:off x="7420797" y="2011646"/>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6" name="Oval 295"/>
            <p:cNvSpPr/>
            <p:nvPr/>
          </p:nvSpPr>
          <p:spPr>
            <a:xfrm>
              <a:off x="8649039" y="2623865"/>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7" name="Oval 296"/>
            <p:cNvSpPr/>
            <p:nvPr/>
          </p:nvSpPr>
          <p:spPr>
            <a:xfrm>
              <a:off x="9211824" y="2498380"/>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10" name="Picture 309" descr="latex-image-1.pdf"/>
            <p:cNvPicPr>
              <a:picLocks noChangeAspect="1"/>
            </p:cNvPicPr>
            <p:nvPr/>
          </p:nvPicPr>
          <p:blipFill>
            <a:blip r:embed="rId7"/>
            <a:stretch>
              <a:fillRect/>
            </a:stretch>
          </p:blipFill>
          <p:spPr>
            <a:xfrm>
              <a:off x="7333337" y="2095304"/>
              <a:ext cx="250972" cy="136894"/>
            </a:xfrm>
            <a:prstGeom prst="rect">
              <a:avLst/>
            </a:prstGeom>
          </p:spPr>
        </p:pic>
        <p:pic>
          <p:nvPicPr>
            <p:cNvPr id="314" name="Picture 313" descr="latex-image-1.pdf"/>
            <p:cNvPicPr>
              <a:picLocks noChangeAspect="1"/>
            </p:cNvPicPr>
            <p:nvPr/>
          </p:nvPicPr>
          <p:blipFill>
            <a:blip r:embed="rId8"/>
            <a:stretch>
              <a:fillRect/>
            </a:stretch>
          </p:blipFill>
          <p:spPr>
            <a:xfrm>
              <a:off x="6884630" y="1369006"/>
              <a:ext cx="228156" cy="136894"/>
            </a:xfrm>
            <a:prstGeom prst="rect">
              <a:avLst/>
            </a:prstGeom>
          </p:spPr>
        </p:pic>
        <p:pic>
          <p:nvPicPr>
            <p:cNvPr id="318" name="Picture 317" descr="latex-image-1.pdf"/>
            <p:cNvPicPr>
              <a:picLocks noChangeAspect="1"/>
            </p:cNvPicPr>
            <p:nvPr/>
          </p:nvPicPr>
          <p:blipFill>
            <a:blip r:embed="rId9"/>
            <a:stretch>
              <a:fillRect/>
            </a:stretch>
          </p:blipFill>
          <p:spPr>
            <a:xfrm>
              <a:off x="9211825" y="2563024"/>
              <a:ext cx="228156" cy="136894"/>
            </a:xfrm>
            <a:prstGeom prst="rect">
              <a:avLst/>
            </a:prstGeom>
          </p:spPr>
        </p:pic>
        <p:pic>
          <p:nvPicPr>
            <p:cNvPr id="320" name="Picture 319" descr="latex-image-1.pdf"/>
            <p:cNvPicPr>
              <a:picLocks noChangeAspect="1"/>
            </p:cNvPicPr>
            <p:nvPr/>
          </p:nvPicPr>
          <p:blipFill>
            <a:blip r:embed="rId10"/>
            <a:stretch>
              <a:fillRect/>
            </a:stretch>
          </p:blipFill>
          <p:spPr>
            <a:xfrm>
              <a:off x="8434192" y="2669497"/>
              <a:ext cx="262380" cy="136894"/>
            </a:xfrm>
            <a:prstGeom prst="rect">
              <a:avLst/>
            </a:prstGeom>
          </p:spPr>
        </p:pic>
        <p:pic>
          <p:nvPicPr>
            <p:cNvPr id="116" name="Picture 115" descr="latex-image-1.pdf"/>
            <p:cNvPicPr>
              <a:picLocks noChangeAspect="1"/>
            </p:cNvPicPr>
            <p:nvPr/>
          </p:nvPicPr>
          <p:blipFill>
            <a:blip r:embed="rId13"/>
            <a:stretch>
              <a:fillRect/>
            </a:stretch>
          </p:blipFill>
          <p:spPr>
            <a:xfrm>
              <a:off x="6825690" y="2929975"/>
              <a:ext cx="1311899" cy="171117"/>
            </a:xfrm>
            <a:prstGeom prst="rect">
              <a:avLst/>
            </a:prstGeom>
          </p:spPr>
        </p:pic>
      </p:grpSp>
      <p:grpSp>
        <p:nvGrpSpPr>
          <p:cNvPr id="8" name="Group 7">
            <a:extLst>
              <a:ext uri="{FF2B5EF4-FFF2-40B4-BE49-F238E27FC236}">
                <a16:creationId xmlns:a16="http://schemas.microsoft.com/office/drawing/2014/main" id="{C9021A38-3A97-D345-88A2-B72BB42F72E2}"/>
              </a:ext>
            </a:extLst>
          </p:cNvPr>
          <p:cNvGrpSpPr/>
          <p:nvPr/>
        </p:nvGrpSpPr>
        <p:grpSpPr>
          <a:xfrm>
            <a:off x="1213998" y="3651158"/>
            <a:ext cx="4135923" cy="2704010"/>
            <a:chOff x="2530648" y="3728522"/>
            <a:chExt cx="2962220" cy="2247339"/>
          </a:xfrm>
        </p:grpSpPr>
        <p:sp>
          <p:nvSpPr>
            <p:cNvPr id="246" name="Oval 245"/>
            <p:cNvSpPr/>
            <p:nvPr/>
          </p:nvSpPr>
          <p:spPr>
            <a:xfrm>
              <a:off x="3089630" y="4452919"/>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8" name="Oval 237"/>
            <p:cNvSpPr/>
            <p:nvPr/>
          </p:nvSpPr>
          <p:spPr>
            <a:xfrm>
              <a:off x="4314069" y="5076546"/>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9" name="Oval 238"/>
            <p:cNvSpPr/>
            <p:nvPr/>
          </p:nvSpPr>
          <p:spPr>
            <a:xfrm>
              <a:off x="2800633" y="3939567"/>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0" name="Line 12"/>
            <p:cNvSpPr>
              <a:spLocks noChangeShapeType="1"/>
            </p:cNvSpPr>
            <p:nvPr/>
          </p:nvSpPr>
          <p:spPr bwMode="auto">
            <a:xfrm flipV="1">
              <a:off x="3255044" y="3728522"/>
              <a:ext cx="0" cy="752916"/>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241" name="Line 19"/>
            <p:cNvSpPr>
              <a:spLocks noChangeShapeType="1"/>
            </p:cNvSpPr>
            <p:nvPr/>
          </p:nvSpPr>
          <p:spPr bwMode="auto">
            <a:xfrm rot="6205887" flipH="1">
              <a:off x="4587611" y="4886163"/>
              <a:ext cx="644542" cy="15543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242" name="Straight Arrow Connector 241"/>
            <p:cNvCxnSpPr/>
            <p:nvPr/>
          </p:nvCxnSpPr>
          <p:spPr>
            <a:xfrm flipV="1">
              <a:off x="3226524" y="4179131"/>
              <a:ext cx="638838" cy="315617"/>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43" name="Straight Arrow Connector 242"/>
            <p:cNvCxnSpPr/>
            <p:nvPr/>
          </p:nvCxnSpPr>
          <p:spPr>
            <a:xfrm rot="16200000" flipH="1">
              <a:off x="4646798" y="5542365"/>
              <a:ext cx="684469" cy="163511"/>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44" name="Oval 243"/>
            <p:cNvSpPr/>
            <p:nvPr/>
          </p:nvSpPr>
          <p:spPr>
            <a:xfrm>
              <a:off x="4892057" y="4913018"/>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5" name="Arc 244"/>
            <p:cNvSpPr/>
            <p:nvPr/>
          </p:nvSpPr>
          <p:spPr>
            <a:xfrm>
              <a:off x="2800633" y="3935764"/>
              <a:ext cx="597009" cy="581799"/>
            </a:xfrm>
            <a:prstGeom prst="arc">
              <a:avLst>
                <a:gd name="adj1" fmla="val 6544914"/>
                <a:gd name="adj2" fmla="val 3488786"/>
              </a:avLst>
            </a:prstGeom>
            <a:ln w="12700" cmpd="sng">
              <a:solidFill>
                <a:schemeClr val="tx1"/>
              </a:solidFill>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7" name="Arc 246"/>
            <p:cNvSpPr/>
            <p:nvPr/>
          </p:nvSpPr>
          <p:spPr>
            <a:xfrm>
              <a:off x="4317871" y="5076545"/>
              <a:ext cx="597009" cy="581799"/>
            </a:xfrm>
            <a:prstGeom prst="arc">
              <a:avLst>
                <a:gd name="adj1" fmla="val 17373680"/>
                <a:gd name="adj2" fmla="val 21054431"/>
              </a:avLst>
            </a:prstGeom>
            <a:ln w="12700" cmpd="sng">
              <a:solidFill>
                <a:schemeClr val="tx1"/>
              </a:solidFill>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248" name="Picture 247" descr="latex-image-1.pdf"/>
            <p:cNvPicPr>
              <a:picLocks noChangeAspect="1"/>
            </p:cNvPicPr>
            <p:nvPr/>
          </p:nvPicPr>
          <p:blipFill>
            <a:blip r:embed="rId12"/>
            <a:stretch>
              <a:fillRect/>
            </a:stretch>
          </p:blipFill>
          <p:spPr>
            <a:xfrm>
              <a:off x="2530648" y="4555589"/>
              <a:ext cx="433497" cy="136894"/>
            </a:xfrm>
            <a:prstGeom prst="rect">
              <a:avLst/>
            </a:prstGeom>
            <a:effectLst/>
          </p:spPr>
        </p:pic>
        <p:pic>
          <p:nvPicPr>
            <p:cNvPr id="249" name="Picture 248" descr="latex-image-1.pdf"/>
            <p:cNvPicPr>
              <a:picLocks noChangeAspect="1"/>
            </p:cNvPicPr>
            <p:nvPr/>
          </p:nvPicPr>
          <p:blipFill>
            <a:blip r:embed="rId3"/>
            <a:stretch>
              <a:fillRect/>
            </a:stretch>
          </p:blipFill>
          <p:spPr>
            <a:xfrm>
              <a:off x="3028788" y="4289406"/>
              <a:ext cx="205341" cy="136894"/>
            </a:xfrm>
            <a:prstGeom prst="rect">
              <a:avLst/>
            </a:prstGeom>
            <a:effectLst/>
          </p:spPr>
        </p:pic>
        <p:pic>
          <p:nvPicPr>
            <p:cNvPr id="250" name="Picture 249" descr="latex-image-1.pdf"/>
            <p:cNvPicPr>
              <a:picLocks noChangeAspect="1"/>
            </p:cNvPicPr>
            <p:nvPr/>
          </p:nvPicPr>
          <p:blipFill>
            <a:blip r:embed="rId4"/>
            <a:stretch>
              <a:fillRect/>
            </a:stretch>
          </p:blipFill>
          <p:spPr>
            <a:xfrm>
              <a:off x="4686725" y="5274281"/>
              <a:ext cx="205341" cy="136894"/>
            </a:xfrm>
            <a:prstGeom prst="rect">
              <a:avLst/>
            </a:prstGeom>
            <a:effectLst/>
          </p:spPr>
        </p:pic>
        <p:pic>
          <p:nvPicPr>
            <p:cNvPr id="251" name="Picture 250" descr="latex-image-1.pdf"/>
            <p:cNvPicPr>
              <a:picLocks noChangeAspect="1"/>
            </p:cNvPicPr>
            <p:nvPr/>
          </p:nvPicPr>
          <p:blipFill>
            <a:blip r:embed="rId5"/>
            <a:stretch>
              <a:fillRect/>
            </a:stretch>
          </p:blipFill>
          <p:spPr>
            <a:xfrm>
              <a:off x="4983320" y="5042307"/>
              <a:ext cx="205341" cy="136894"/>
            </a:xfrm>
            <a:prstGeom prst="rect">
              <a:avLst/>
            </a:prstGeom>
            <a:effectLst/>
          </p:spPr>
        </p:pic>
        <p:pic>
          <p:nvPicPr>
            <p:cNvPr id="252" name="Picture 251" descr="latex-image-1.pdf"/>
            <p:cNvPicPr>
              <a:picLocks noChangeAspect="1"/>
            </p:cNvPicPr>
            <p:nvPr/>
          </p:nvPicPr>
          <p:blipFill>
            <a:blip r:embed="rId6"/>
            <a:stretch>
              <a:fillRect/>
            </a:stretch>
          </p:blipFill>
          <p:spPr>
            <a:xfrm>
              <a:off x="3450878" y="4042237"/>
              <a:ext cx="205341" cy="136894"/>
            </a:xfrm>
            <a:prstGeom prst="rect">
              <a:avLst/>
            </a:prstGeom>
            <a:effectLst/>
          </p:spPr>
        </p:pic>
        <p:sp>
          <p:nvSpPr>
            <p:cNvPr id="253" name="Arc 252"/>
            <p:cNvSpPr/>
            <p:nvPr/>
          </p:nvSpPr>
          <p:spPr>
            <a:xfrm>
              <a:off x="3005976" y="4167722"/>
              <a:ext cx="524757" cy="509549"/>
            </a:xfrm>
            <a:prstGeom prst="arc">
              <a:avLst>
                <a:gd name="adj1" fmla="val 16200000"/>
                <a:gd name="adj2" fmla="val 20565551"/>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4" name="Arc 253"/>
            <p:cNvSpPr/>
            <p:nvPr/>
          </p:nvSpPr>
          <p:spPr>
            <a:xfrm>
              <a:off x="4751364" y="5186805"/>
              <a:ext cx="330831" cy="319435"/>
            </a:xfrm>
            <a:prstGeom prst="arc">
              <a:avLst>
                <a:gd name="adj1" fmla="val 16200000"/>
                <a:gd name="adj2" fmla="val 4379642"/>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55" name="Straight Connector 254"/>
            <p:cNvCxnSpPr/>
            <p:nvPr/>
          </p:nvCxnSpPr>
          <p:spPr>
            <a:xfrm>
              <a:off x="2983158" y="4498550"/>
              <a:ext cx="1741592" cy="597009"/>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sp>
          <p:nvSpPr>
            <p:cNvPr id="292" name="Oval 291"/>
            <p:cNvSpPr/>
            <p:nvPr/>
          </p:nvSpPr>
          <p:spPr>
            <a:xfrm>
              <a:off x="3063013" y="4194341"/>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3" name="Oval 292"/>
            <p:cNvSpPr/>
            <p:nvPr/>
          </p:nvSpPr>
          <p:spPr>
            <a:xfrm>
              <a:off x="3374826" y="4722904"/>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2" name="Oval 301"/>
            <p:cNvSpPr/>
            <p:nvPr/>
          </p:nvSpPr>
          <p:spPr>
            <a:xfrm>
              <a:off x="4584054" y="5342729"/>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3" name="Oval 302"/>
            <p:cNvSpPr/>
            <p:nvPr/>
          </p:nvSpPr>
          <p:spPr>
            <a:xfrm>
              <a:off x="5184866" y="5183019"/>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09" name="Picture 308" descr="latex-image-1.pdf"/>
            <p:cNvPicPr>
              <a:picLocks noChangeAspect="1"/>
            </p:cNvPicPr>
            <p:nvPr/>
          </p:nvPicPr>
          <p:blipFill>
            <a:blip r:embed="rId7"/>
            <a:stretch>
              <a:fillRect/>
            </a:stretch>
          </p:blipFill>
          <p:spPr>
            <a:xfrm>
              <a:off x="3234130" y="4806560"/>
              <a:ext cx="250972" cy="136894"/>
            </a:xfrm>
            <a:prstGeom prst="rect">
              <a:avLst/>
            </a:prstGeom>
          </p:spPr>
        </p:pic>
        <p:pic>
          <p:nvPicPr>
            <p:cNvPr id="313" name="Picture 312" descr="latex-image-1.pdf"/>
            <p:cNvPicPr>
              <a:picLocks noChangeAspect="1"/>
            </p:cNvPicPr>
            <p:nvPr/>
          </p:nvPicPr>
          <p:blipFill>
            <a:blip r:embed="rId8"/>
            <a:stretch>
              <a:fillRect/>
            </a:stretch>
          </p:blipFill>
          <p:spPr>
            <a:xfrm>
              <a:off x="2823448" y="4061250"/>
              <a:ext cx="228156" cy="136894"/>
            </a:xfrm>
            <a:prstGeom prst="rect">
              <a:avLst/>
            </a:prstGeom>
          </p:spPr>
        </p:pic>
        <p:pic>
          <p:nvPicPr>
            <p:cNvPr id="317" name="Picture 316" descr="latex-image-1.pdf"/>
            <p:cNvPicPr>
              <a:picLocks noChangeAspect="1"/>
            </p:cNvPicPr>
            <p:nvPr/>
          </p:nvPicPr>
          <p:blipFill>
            <a:blip r:embed="rId9"/>
            <a:stretch>
              <a:fillRect/>
            </a:stretch>
          </p:blipFill>
          <p:spPr>
            <a:xfrm>
              <a:off x="5165854" y="5262873"/>
              <a:ext cx="228156" cy="136894"/>
            </a:xfrm>
            <a:prstGeom prst="rect">
              <a:avLst/>
            </a:prstGeom>
          </p:spPr>
        </p:pic>
        <p:pic>
          <p:nvPicPr>
            <p:cNvPr id="321" name="Picture 320" descr="latex-image-1.pdf"/>
            <p:cNvPicPr>
              <a:picLocks noChangeAspect="1"/>
            </p:cNvPicPr>
            <p:nvPr/>
          </p:nvPicPr>
          <p:blipFill>
            <a:blip r:embed="rId10"/>
            <a:stretch>
              <a:fillRect/>
            </a:stretch>
          </p:blipFill>
          <p:spPr>
            <a:xfrm>
              <a:off x="4445259" y="5403569"/>
              <a:ext cx="262380" cy="136894"/>
            </a:xfrm>
            <a:prstGeom prst="rect">
              <a:avLst/>
            </a:prstGeom>
          </p:spPr>
        </p:pic>
        <p:pic>
          <p:nvPicPr>
            <p:cNvPr id="117" name="Picture 116" descr="latex-image-1.pdf"/>
            <p:cNvPicPr>
              <a:picLocks noChangeAspect="1"/>
            </p:cNvPicPr>
            <p:nvPr/>
          </p:nvPicPr>
          <p:blipFill>
            <a:blip r:embed="rId14"/>
            <a:stretch>
              <a:fillRect/>
            </a:stretch>
          </p:blipFill>
          <p:spPr>
            <a:xfrm>
              <a:off x="2884290" y="5804744"/>
              <a:ext cx="1391753" cy="171117"/>
            </a:xfrm>
            <a:prstGeom prst="rect">
              <a:avLst/>
            </a:prstGeom>
          </p:spPr>
        </p:pic>
      </p:grpSp>
      <p:grpSp>
        <p:nvGrpSpPr>
          <p:cNvPr id="7" name="Group 6">
            <a:extLst>
              <a:ext uri="{FF2B5EF4-FFF2-40B4-BE49-F238E27FC236}">
                <a16:creationId xmlns:a16="http://schemas.microsoft.com/office/drawing/2014/main" id="{F97EE034-E51E-434A-93DC-0630584CABBB}"/>
              </a:ext>
            </a:extLst>
          </p:cNvPr>
          <p:cNvGrpSpPr/>
          <p:nvPr/>
        </p:nvGrpSpPr>
        <p:grpSpPr>
          <a:xfrm>
            <a:off x="6651454" y="3542604"/>
            <a:ext cx="3949588" cy="2812564"/>
            <a:chOff x="6489159" y="3854008"/>
            <a:chExt cx="2962228" cy="2237833"/>
          </a:xfrm>
        </p:grpSpPr>
        <p:sp>
          <p:nvSpPr>
            <p:cNvPr id="258" name="Oval 257"/>
            <p:cNvSpPr/>
            <p:nvPr/>
          </p:nvSpPr>
          <p:spPr>
            <a:xfrm>
              <a:off x="7048142" y="4578405"/>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9" name="Oval 258"/>
            <p:cNvSpPr/>
            <p:nvPr/>
          </p:nvSpPr>
          <p:spPr>
            <a:xfrm>
              <a:off x="8272581" y="5202032"/>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0" name="Oval 259"/>
            <p:cNvSpPr/>
            <p:nvPr/>
          </p:nvSpPr>
          <p:spPr>
            <a:xfrm>
              <a:off x="6759144" y="4065053"/>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1" name="Line 12"/>
            <p:cNvSpPr>
              <a:spLocks noChangeShapeType="1"/>
            </p:cNvSpPr>
            <p:nvPr/>
          </p:nvSpPr>
          <p:spPr bwMode="auto">
            <a:xfrm flipV="1">
              <a:off x="7213555" y="3854008"/>
              <a:ext cx="0" cy="752916"/>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262" name="Line 19"/>
            <p:cNvSpPr>
              <a:spLocks noChangeShapeType="1"/>
            </p:cNvSpPr>
            <p:nvPr/>
          </p:nvSpPr>
          <p:spPr bwMode="auto">
            <a:xfrm rot="6205887" flipH="1">
              <a:off x="8546123" y="5011649"/>
              <a:ext cx="644542" cy="15543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263" name="Straight Arrow Connector 262"/>
            <p:cNvCxnSpPr/>
            <p:nvPr/>
          </p:nvCxnSpPr>
          <p:spPr>
            <a:xfrm flipV="1">
              <a:off x="7185036" y="4304617"/>
              <a:ext cx="638838" cy="315617"/>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64" name="Straight Arrow Connector 263"/>
            <p:cNvCxnSpPr/>
            <p:nvPr/>
          </p:nvCxnSpPr>
          <p:spPr>
            <a:xfrm rot="16200000" flipH="1">
              <a:off x="8605310" y="5667851"/>
              <a:ext cx="684469" cy="163511"/>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65" name="Oval 264"/>
            <p:cNvSpPr/>
            <p:nvPr/>
          </p:nvSpPr>
          <p:spPr>
            <a:xfrm>
              <a:off x="8850569" y="5038504"/>
              <a:ext cx="600811" cy="577996"/>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6" name="Arc 265"/>
            <p:cNvSpPr/>
            <p:nvPr/>
          </p:nvSpPr>
          <p:spPr>
            <a:xfrm>
              <a:off x="6759144" y="4061250"/>
              <a:ext cx="597009" cy="581799"/>
            </a:xfrm>
            <a:prstGeom prst="arc">
              <a:avLst>
                <a:gd name="adj1" fmla="val 6820436"/>
                <a:gd name="adj2" fmla="val 3488786"/>
              </a:avLst>
            </a:prstGeom>
            <a:ln w="12700" cmpd="sng">
              <a:solidFill>
                <a:schemeClr val="tx1"/>
              </a:solidFill>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7" name="Arc 266"/>
            <p:cNvSpPr/>
            <p:nvPr/>
          </p:nvSpPr>
          <p:spPr>
            <a:xfrm>
              <a:off x="8854378" y="5034716"/>
              <a:ext cx="597009" cy="581799"/>
            </a:xfrm>
            <a:prstGeom prst="arc">
              <a:avLst>
                <a:gd name="adj1" fmla="val 9467320"/>
                <a:gd name="adj2" fmla="val 6887009"/>
              </a:avLst>
            </a:prstGeom>
            <a:ln w="12700" cmpd="sng">
              <a:solidFill>
                <a:schemeClr val="tx1"/>
              </a:solidFill>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268" name="Picture 267" descr="latex-image-1.pdf"/>
            <p:cNvPicPr>
              <a:picLocks noChangeAspect="1"/>
            </p:cNvPicPr>
            <p:nvPr/>
          </p:nvPicPr>
          <p:blipFill>
            <a:blip r:embed="rId12"/>
            <a:stretch>
              <a:fillRect/>
            </a:stretch>
          </p:blipFill>
          <p:spPr>
            <a:xfrm>
              <a:off x="6489159" y="4681075"/>
              <a:ext cx="433497" cy="136894"/>
            </a:xfrm>
            <a:prstGeom prst="rect">
              <a:avLst/>
            </a:prstGeom>
            <a:effectLst/>
          </p:spPr>
        </p:pic>
        <p:pic>
          <p:nvPicPr>
            <p:cNvPr id="269" name="Picture 268" descr="latex-image-1.pdf"/>
            <p:cNvPicPr>
              <a:picLocks noChangeAspect="1"/>
            </p:cNvPicPr>
            <p:nvPr/>
          </p:nvPicPr>
          <p:blipFill>
            <a:blip r:embed="rId3"/>
            <a:stretch>
              <a:fillRect/>
            </a:stretch>
          </p:blipFill>
          <p:spPr>
            <a:xfrm>
              <a:off x="6994905" y="4433905"/>
              <a:ext cx="205341" cy="136894"/>
            </a:xfrm>
            <a:prstGeom prst="rect">
              <a:avLst/>
            </a:prstGeom>
            <a:effectLst/>
          </p:spPr>
        </p:pic>
        <p:pic>
          <p:nvPicPr>
            <p:cNvPr id="270" name="Picture 269" descr="latex-image-1.pdf"/>
            <p:cNvPicPr>
              <a:picLocks noChangeAspect="1"/>
            </p:cNvPicPr>
            <p:nvPr/>
          </p:nvPicPr>
          <p:blipFill>
            <a:blip r:embed="rId4"/>
            <a:stretch>
              <a:fillRect/>
            </a:stretch>
          </p:blipFill>
          <p:spPr>
            <a:xfrm>
              <a:off x="8649038" y="5513844"/>
              <a:ext cx="205341" cy="136894"/>
            </a:xfrm>
            <a:prstGeom prst="rect">
              <a:avLst/>
            </a:prstGeom>
            <a:effectLst/>
          </p:spPr>
        </p:pic>
        <p:pic>
          <p:nvPicPr>
            <p:cNvPr id="271" name="Picture 270" descr="latex-image-1.pdf"/>
            <p:cNvPicPr>
              <a:picLocks noChangeAspect="1"/>
            </p:cNvPicPr>
            <p:nvPr/>
          </p:nvPicPr>
          <p:blipFill>
            <a:blip r:embed="rId5"/>
            <a:stretch>
              <a:fillRect/>
            </a:stretch>
          </p:blipFill>
          <p:spPr>
            <a:xfrm>
              <a:off x="8930423" y="5167793"/>
              <a:ext cx="205341" cy="136894"/>
            </a:xfrm>
            <a:prstGeom prst="rect">
              <a:avLst/>
            </a:prstGeom>
            <a:effectLst/>
          </p:spPr>
        </p:pic>
        <p:pic>
          <p:nvPicPr>
            <p:cNvPr id="272" name="Picture 271" descr="latex-image-1.pdf"/>
            <p:cNvPicPr>
              <a:picLocks noChangeAspect="1"/>
            </p:cNvPicPr>
            <p:nvPr/>
          </p:nvPicPr>
          <p:blipFill>
            <a:blip r:embed="rId6"/>
            <a:stretch>
              <a:fillRect/>
            </a:stretch>
          </p:blipFill>
          <p:spPr>
            <a:xfrm>
              <a:off x="7409390" y="4167723"/>
              <a:ext cx="205341" cy="136894"/>
            </a:xfrm>
            <a:prstGeom prst="rect">
              <a:avLst/>
            </a:prstGeom>
            <a:effectLst/>
          </p:spPr>
        </p:pic>
        <p:sp>
          <p:nvSpPr>
            <p:cNvPr id="273" name="Arc 272"/>
            <p:cNvSpPr/>
            <p:nvPr/>
          </p:nvSpPr>
          <p:spPr>
            <a:xfrm>
              <a:off x="6964488" y="4293208"/>
              <a:ext cx="524757" cy="509549"/>
            </a:xfrm>
            <a:prstGeom prst="arc">
              <a:avLst>
                <a:gd name="adj1" fmla="val 16200000"/>
                <a:gd name="adj2" fmla="val 20565551"/>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4" name="Arc 273"/>
            <p:cNvSpPr/>
            <p:nvPr/>
          </p:nvSpPr>
          <p:spPr>
            <a:xfrm>
              <a:off x="8709875" y="5312291"/>
              <a:ext cx="330831" cy="319435"/>
            </a:xfrm>
            <a:prstGeom prst="arc">
              <a:avLst>
                <a:gd name="adj1" fmla="val 16200000"/>
                <a:gd name="adj2" fmla="val 4379642"/>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275" name="Straight Connector 274"/>
            <p:cNvCxnSpPr>
              <a:stCxn id="266" idx="0"/>
            </p:cNvCxnSpPr>
            <p:nvPr/>
          </p:nvCxnSpPr>
          <p:spPr>
            <a:xfrm>
              <a:off x="6940367" y="4619657"/>
              <a:ext cx="2085129" cy="966438"/>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sp>
          <p:nvSpPr>
            <p:cNvPr id="298" name="Oval 297"/>
            <p:cNvSpPr/>
            <p:nvPr/>
          </p:nvSpPr>
          <p:spPr>
            <a:xfrm>
              <a:off x="7036734" y="4350248"/>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9" name="Oval 298"/>
            <p:cNvSpPr/>
            <p:nvPr/>
          </p:nvSpPr>
          <p:spPr>
            <a:xfrm>
              <a:off x="7321930" y="4840784"/>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0" name="Oval 299"/>
            <p:cNvSpPr/>
            <p:nvPr/>
          </p:nvSpPr>
          <p:spPr>
            <a:xfrm>
              <a:off x="8553974" y="5468214"/>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1" name="Oval 300"/>
            <p:cNvSpPr/>
            <p:nvPr/>
          </p:nvSpPr>
          <p:spPr>
            <a:xfrm>
              <a:off x="9147180" y="5308504"/>
              <a:ext cx="41067" cy="41067"/>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12" name="Picture 311" descr="latex-image-1.pdf"/>
            <p:cNvPicPr>
              <a:picLocks noChangeAspect="1"/>
            </p:cNvPicPr>
            <p:nvPr/>
          </p:nvPicPr>
          <p:blipFill>
            <a:blip r:embed="rId7"/>
            <a:stretch>
              <a:fillRect/>
            </a:stretch>
          </p:blipFill>
          <p:spPr>
            <a:xfrm>
              <a:off x="7215457" y="4951060"/>
              <a:ext cx="250972" cy="136894"/>
            </a:xfrm>
            <a:prstGeom prst="rect">
              <a:avLst/>
            </a:prstGeom>
          </p:spPr>
        </p:pic>
        <p:pic>
          <p:nvPicPr>
            <p:cNvPr id="315" name="Picture 314" descr="latex-image-1.pdf"/>
            <p:cNvPicPr>
              <a:picLocks noChangeAspect="1"/>
            </p:cNvPicPr>
            <p:nvPr/>
          </p:nvPicPr>
          <p:blipFill>
            <a:blip r:embed="rId8"/>
            <a:stretch>
              <a:fillRect/>
            </a:stretch>
          </p:blipFill>
          <p:spPr>
            <a:xfrm>
              <a:off x="6827591" y="4167723"/>
              <a:ext cx="228156" cy="136894"/>
            </a:xfrm>
            <a:prstGeom prst="rect">
              <a:avLst/>
            </a:prstGeom>
          </p:spPr>
        </p:pic>
        <p:pic>
          <p:nvPicPr>
            <p:cNvPr id="319" name="Picture 318" descr="latex-image-1.pdf"/>
            <p:cNvPicPr>
              <a:picLocks noChangeAspect="1"/>
            </p:cNvPicPr>
            <p:nvPr/>
          </p:nvPicPr>
          <p:blipFill>
            <a:blip r:embed="rId9"/>
            <a:stretch>
              <a:fillRect/>
            </a:stretch>
          </p:blipFill>
          <p:spPr>
            <a:xfrm>
              <a:off x="9147181" y="5361741"/>
              <a:ext cx="228156" cy="136894"/>
            </a:xfrm>
            <a:prstGeom prst="rect">
              <a:avLst/>
            </a:prstGeom>
          </p:spPr>
        </p:pic>
        <p:pic>
          <p:nvPicPr>
            <p:cNvPr id="322" name="Picture 321" descr="latex-image-1.pdf"/>
            <p:cNvPicPr>
              <a:picLocks noChangeAspect="1"/>
            </p:cNvPicPr>
            <p:nvPr/>
          </p:nvPicPr>
          <p:blipFill>
            <a:blip r:embed="rId10"/>
            <a:stretch>
              <a:fillRect/>
            </a:stretch>
          </p:blipFill>
          <p:spPr>
            <a:xfrm>
              <a:off x="8327719" y="5491029"/>
              <a:ext cx="262380" cy="136894"/>
            </a:xfrm>
            <a:prstGeom prst="rect">
              <a:avLst/>
            </a:prstGeom>
          </p:spPr>
        </p:pic>
        <p:pic>
          <p:nvPicPr>
            <p:cNvPr id="114" name="Picture 113" descr="latex-image-1.pdf"/>
            <p:cNvPicPr>
              <a:picLocks noChangeAspect="1"/>
            </p:cNvPicPr>
            <p:nvPr/>
          </p:nvPicPr>
          <p:blipFill>
            <a:blip r:embed="rId15"/>
            <a:stretch>
              <a:fillRect/>
            </a:stretch>
          </p:blipFill>
          <p:spPr>
            <a:xfrm>
              <a:off x="6569014" y="5764817"/>
              <a:ext cx="1391753" cy="168697"/>
            </a:xfrm>
            <a:prstGeom prst="rect">
              <a:avLst/>
            </a:prstGeom>
          </p:spPr>
        </p:pic>
      </p:grpSp>
      <p:sp>
        <p:nvSpPr>
          <p:cNvPr id="3" name="Title 2"/>
          <p:cNvSpPr>
            <a:spLocks noGrp="1"/>
          </p:cNvSpPr>
          <p:nvPr>
            <p:ph type="title"/>
          </p:nvPr>
        </p:nvSpPr>
        <p:spPr>
          <a:xfrm>
            <a:off x="531469" y="81053"/>
            <a:ext cx="10837116" cy="741362"/>
          </a:xfrm>
        </p:spPr>
        <p:txBody>
          <a:bodyPr/>
          <a:lstStyle/>
          <a:p>
            <a:r>
              <a:rPr lang="en-US" dirty="0" err="1"/>
              <a:t>Dubins</a:t>
            </a:r>
            <a:r>
              <a:rPr lang="en-US" dirty="0"/>
              <a:t> path is defined as shortest of four cases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Path Length Preliminaries</a:t>
            </a:r>
          </a:p>
        </p:txBody>
      </p:sp>
      <p:pic>
        <p:nvPicPr>
          <p:cNvPr id="5" name="Picture 4">
            <a:extLst>
              <a:ext uri="{FF2B5EF4-FFF2-40B4-BE49-F238E27FC236}">
                <a16:creationId xmlns:a16="http://schemas.microsoft.com/office/drawing/2014/main" id="{F13CB8EC-7D3A-8D48-B280-A4AB3126D9F9}"/>
              </a:ext>
            </a:extLst>
          </p:cNvPr>
          <p:cNvPicPr>
            <a:picLocks noChangeAspect="1"/>
          </p:cNvPicPr>
          <p:nvPr/>
        </p:nvPicPr>
        <p:blipFill>
          <a:blip r:embed="rId3"/>
          <a:stretch>
            <a:fillRect/>
          </a:stretch>
        </p:blipFill>
        <p:spPr>
          <a:xfrm>
            <a:off x="579411" y="2201004"/>
            <a:ext cx="6510223" cy="1956830"/>
          </a:xfrm>
          <a:prstGeom prst="rect">
            <a:avLst/>
          </a:prstGeom>
        </p:spPr>
      </p:pic>
      <p:grpSp>
        <p:nvGrpSpPr>
          <p:cNvPr id="71" name="Group 70">
            <a:extLst>
              <a:ext uri="{FF2B5EF4-FFF2-40B4-BE49-F238E27FC236}">
                <a16:creationId xmlns:a16="http://schemas.microsoft.com/office/drawing/2014/main" id="{E4B1622A-0878-9845-AA74-A5736DC31FD0}"/>
              </a:ext>
            </a:extLst>
          </p:cNvPr>
          <p:cNvGrpSpPr/>
          <p:nvPr/>
        </p:nvGrpSpPr>
        <p:grpSpPr>
          <a:xfrm>
            <a:off x="7752119" y="1423583"/>
            <a:ext cx="3671058" cy="4010833"/>
            <a:chOff x="3070936" y="1628008"/>
            <a:chExt cx="2425974" cy="2670723"/>
          </a:xfrm>
        </p:grpSpPr>
        <p:sp>
          <p:nvSpPr>
            <p:cNvPr id="72" name="Oval 71">
              <a:extLst>
                <a:ext uri="{FF2B5EF4-FFF2-40B4-BE49-F238E27FC236}">
                  <a16:creationId xmlns:a16="http://schemas.microsoft.com/office/drawing/2014/main" id="{BA1F5971-4C83-C345-9FCE-E84586782CE7}"/>
                </a:ext>
              </a:extLst>
            </p:cNvPr>
            <p:cNvSpPr/>
            <p:nvPr/>
          </p:nvSpPr>
          <p:spPr>
            <a:xfrm>
              <a:off x="3070936" y="2059522"/>
              <a:ext cx="1368941" cy="1181804"/>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Line 12">
              <a:extLst>
                <a:ext uri="{FF2B5EF4-FFF2-40B4-BE49-F238E27FC236}">
                  <a16:creationId xmlns:a16="http://schemas.microsoft.com/office/drawing/2014/main" id="{8A3EF4A6-2AC6-114F-B625-901848BA1239}"/>
                </a:ext>
              </a:extLst>
            </p:cNvPr>
            <p:cNvSpPr>
              <a:spLocks noChangeShapeType="1"/>
            </p:cNvSpPr>
            <p:nvPr/>
          </p:nvSpPr>
          <p:spPr bwMode="auto">
            <a:xfrm flipV="1">
              <a:off x="4106307" y="1628008"/>
              <a:ext cx="0" cy="1539455"/>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74" name="Straight Arrow Connector 73">
              <a:extLst>
                <a:ext uri="{FF2B5EF4-FFF2-40B4-BE49-F238E27FC236}">
                  <a16:creationId xmlns:a16="http://schemas.microsoft.com/office/drawing/2014/main" id="{AA1CAE12-2BA1-0A48-AB17-DD7CCD44BCDB}"/>
                </a:ext>
              </a:extLst>
            </p:cNvPr>
            <p:cNvCxnSpPr/>
            <p:nvPr/>
          </p:nvCxnSpPr>
          <p:spPr>
            <a:xfrm flipV="1">
              <a:off x="4041325" y="2538838"/>
              <a:ext cx="1455585" cy="645330"/>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75" name="Arc 74">
              <a:extLst>
                <a:ext uri="{FF2B5EF4-FFF2-40B4-BE49-F238E27FC236}">
                  <a16:creationId xmlns:a16="http://schemas.microsoft.com/office/drawing/2014/main" id="{E13D3235-55F0-0344-8B0D-ACEAA4555DF5}"/>
                </a:ext>
              </a:extLst>
            </p:cNvPr>
            <p:cNvSpPr/>
            <p:nvPr/>
          </p:nvSpPr>
          <p:spPr>
            <a:xfrm>
              <a:off x="3738078" y="3109150"/>
              <a:ext cx="1360278" cy="1189581"/>
            </a:xfrm>
            <a:prstGeom prst="arc">
              <a:avLst>
                <a:gd name="adj1" fmla="val 14597697"/>
                <a:gd name="adj2" fmla="val 17932038"/>
              </a:avLst>
            </a:prstGeom>
            <a:ln w="12700" cmpd="sng">
              <a:solidFill>
                <a:schemeClr val="tx1"/>
              </a:solidFill>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6" name="Oval 75">
              <a:extLst>
                <a:ext uri="{FF2B5EF4-FFF2-40B4-BE49-F238E27FC236}">
                  <a16:creationId xmlns:a16="http://schemas.microsoft.com/office/drawing/2014/main" id="{3E273358-26B2-0845-A07E-954A13BCF416}"/>
                </a:ext>
              </a:extLst>
            </p:cNvPr>
            <p:cNvSpPr/>
            <p:nvPr/>
          </p:nvSpPr>
          <p:spPr>
            <a:xfrm>
              <a:off x="3729414" y="3109152"/>
              <a:ext cx="1368941" cy="1181804"/>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Arc 76">
              <a:extLst>
                <a:ext uri="{FF2B5EF4-FFF2-40B4-BE49-F238E27FC236}">
                  <a16:creationId xmlns:a16="http://schemas.microsoft.com/office/drawing/2014/main" id="{81C8BDA1-B130-7644-97F0-0DB663A8283E}"/>
                </a:ext>
              </a:extLst>
            </p:cNvPr>
            <p:cNvSpPr/>
            <p:nvPr/>
          </p:nvSpPr>
          <p:spPr>
            <a:xfrm>
              <a:off x="3538809" y="2526022"/>
              <a:ext cx="1195653" cy="1041854"/>
            </a:xfrm>
            <a:prstGeom prst="arc">
              <a:avLst>
                <a:gd name="adj1" fmla="val 16200000"/>
                <a:gd name="adj2" fmla="val 20565551"/>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 name="Oval 77">
              <a:extLst>
                <a:ext uri="{FF2B5EF4-FFF2-40B4-BE49-F238E27FC236}">
                  <a16:creationId xmlns:a16="http://schemas.microsoft.com/office/drawing/2014/main" id="{1F969448-4D6D-D84D-A915-CA2598486841}"/>
                </a:ext>
              </a:extLst>
            </p:cNvPr>
            <p:cNvSpPr/>
            <p:nvPr/>
          </p:nvSpPr>
          <p:spPr>
            <a:xfrm>
              <a:off x="3755407" y="2580448"/>
              <a:ext cx="93571" cy="8396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A453A089-1439-8A4F-B274-12B52122EE04}"/>
                </a:ext>
              </a:extLst>
            </p:cNvPr>
            <p:cNvSpPr/>
            <p:nvPr/>
          </p:nvSpPr>
          <p:spPr>
            <a:xfrm>
              <a:off x="4353236" y="3668952"/>
              <a:ext cx="93571" cy="8396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0" name="Picture 79">
              <a:extLst>
                <a:ext uri="{FF2B5EF4-FFF2-40B4-BE49-F238E27FC236}">
                  <a16:creationId xmlns:a16="http://schemas.microsoft.com/office/drawing/2014/main" id="{B3D53577-E81B-7B45-802C-0233C286A68A}"/>
                </a:ext>
              </a:extLst>
            </p:cNvPr>
            <p:cNvPicPr>
              <a:picLocks noChangeAspect="1"/>
            </p:cNvPicPr>
            <p:nvPr/>
          </p:nvPicPr>
          <p:blipFill>
            <a:blip r:embed="rId4"/>
            <a:stretch>
              <a:fillRect/>
            </a:stretch>
          </p:blipFill>
          <p:spPr>
            <a:xfrm>
              <a:off x="3411809" y="2389693"/>
              <a:ext cx="254000" cy="228600"/>
            </a:xfrm>
            <a:prstGeom prst="rect">
              <a:avLst/>
            </a:prstGeom>
          </p:spPr>
        </p:pic>
        <p:pic>
          <p:nvPicPr>
            <p:cNvPr id="81" name="Picture 80">
              <a:extLst>
                <a:ext uri="{FF2B5EF4-FFF2-40B4-BE49-F238E27FC236}">
                  <a16:creationId xmlns:a16="http://schemas.microsoft.com/office/drawing/2014/main" id="{D703E360-EC99-D34F-964E-E3A4A3D11166}"/>
                </a:ext>
              </a:extLst>
            </p:cNvPr>
            <p:cNvPicPr>
              <a:picLocks noChangeAspect="1"/>
            </p:cNvPicPr>
            <p:nvPr/>
          </p:nvPicPr>
          <p:blipFill>
            <a:blip r:embed="rId5"/>
            <a:stretch>
              <a:fillRect/>
            </a:stretch>
          </p:blipFill>
          <p:spPr>
            <a:xfrm>
              <a:off x="4389063" y="3887415"/>
              <a:ext cx="304800" cy="228600"/>
            </a:xfrm>
            <a:prstGeom prst="rect">
              <a:avLst/>
            </a:prstGeom>
          </p:spPr>
        </p:pic>
        <p:pic>
          <p:nvPicPr>
            <p:cNvPr id="82" name="Picture 81">
              <a:extLst>
                <a:ext uri="{FF2B5EF4-FFF2-40B4-BE49-F238E27FC236}">
                  <a16:creationId xmlns:a16="http://schemas.microsoft.com/office/drawing/2014/main" id="{319CD42B-A0EE-A244-A5D1-6BE857A15AC2}"/>
                </a:ext>
              </a:extLst>
            </p:cNvPr>
            <p:cNvPicPr>
              <a:picLocks noChangeAspect="1"/>
            </p:cNvPicPr>
            <p:nvPr/>
          </p:nvPicPr>
          <p:blipFill>
            <a:blip r:embed="rId6"/>
            <a:stretch>
              <a:fillRect/>
            </a:stretch>
          </p:blipFill>
          <p:spPr>
            <a:xfrm>
              <a:off x="3755406" y="2876530"/>
              <a:ext cx="203200" cy="241300"/>
            </a:xfrm>
            <a:prstGeom prst="rect">
              <a:avLst/>
            </a:prstGeom>
          </p:spPr>
        </p:pic>
        <p:pic>
          <p:nvPicPr>
            <p:cNvPr id="83" name="Picture 82">
              <a:extLst>
                <a:ext uri="{FF2B5EF4-FFF2-40B4-BE49-F238E27FC236}">
                  <a16:creationId xmlns:a16="http://schemas.microsoft.com/office/drawing/2014/main" id="{75DA7C48-0B63-824A-852A-F2782BB46ADF}"/>
                </a:ext>
              </a:extLst>
            </p:cNvPr>
            <p:cNvPicPr>
              <a:picLocks noChangeAspect="1"/>
            </p:cNvPicPr>
            <p:nvPr/>
          </p:nvPicPr>
          <p:blipFill>
            <a:blip r:embed="rId7"/>
            <a:stretch>
              <a:fillRect/>
            </a:stretch>
          </p:blipFill>
          <p:spPr>
            <a:xfrm>
              <a:off x="4685346" y="2360534"/>
              <a:ext cx="215900" cy="241300"/>
            </a:xfrm>
            <a:prstGeom prst="rect">
              <a:avLst/>
            </a:prstGeom>
          </p:spPr>
        </p:pic>
        <p:cxnSp>
          <p:nvCxnSpPr>
            <p:cNvPr id="84" name="Straight Connector 83">
              <a:extLst>
                <a:ext uri="{FF2B5EF4-FFF2-40B4-BE49-F238E27FC236}">
                  <a16:creationId xmlns:a16="http://schemas.microsoft.com/office/drawing/2014/main" id="{E729D336-E6AD-5F44-8A83-8C4BE0BB0AD7}"/>
                </a:ext>
              </a:extLst>
            </p:cNvPr>
            <p:cNvCxnSpPr>
              <a:stCxn id="79" idx="6"/>
              <a:endCxn id="76" idx="6"/>
            </p:cNvCxnSpPr>
            <p:nvPr/>
          </p:nvCxnSpPr>
          <p:spPr>
            <a:xfrm flipV="1">
              <a:off x="4446807" y="3700054"/>
              <a:ext cx="651548" cy="10882"/>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pic>
          <p:nvPicPr>
            <p:cNvPr id="85" name="Picture 84">
              <a:extLst>
                <a:ext uri="{FF2B5EF4-FFF2-40B4-BE49-F238E27FC236}">
                  <a16:creationId xmlns:a16="http://schemas.microsoft.com/office/drawing/2014/main" id="{B219FED8-A7E1-5947-AD79-0FDD38B42B4B}"/>
                </a:ext>
              </a:extLst>
            </p:cNvPr>
            <p:cNvPicPr>
              <a:picLocks noChangeAspect="1"/>
            </p:cNvPicPr>
            <p:nvPr/>
          </p:nvPicPr>
          <p:blipFill>
            <a:blip r:embed="rId8"/>
            <a:stretch>
              <a:fillRect/>
            </a:stretch>
          </p:blipFill>
          <p:spPr>
            <a:xfrm>
              <a:off x="4605272" y="3371055"/>
              <a:ext cx="266700" cy="266700"/>
            </a:xfrm>
            <a:prstGeom prst="rect">
              <a:avLst/>
            </a:prstGeom>
          </p:spPr>
        </p:pic>
        <p:sp>
          <p:nvSpPr>
            <p:cNvPr id="86" name="Oval 85">
              <a:extLst>
                <a:ext uri="{FF2B5EF4-FFF2-40B4-BE49-F238E27FC236}">
                  <a16:creationId xmlns:a16="http://schemas.microsoft.com/office/drawing/2014/main" id="{BF68B465-4F52-3F43-BE02-8169725CD39D}"/>
                </a:ext>
              </a:extLst>
            </p:cNvPr>
            <p:cNvSpPr/>
            <p:nvPr/>
          </p:nvSpPr>
          <p:spPr>
            <a:xfrm>
              <a:off x="4064203" y="3117159"/>
              <a:ext cx="93571" cy="8396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8448483" y="4003079"/>
            <a:ext cx="2443051" cy="2351000"/>
            <a:chOff x="4641850" y="2563360"/>
            <a:chExt cx="1435100" cy="1595890"/>
          </a:xfrm>
        </p:grpSpPr>
        <p:sp>
          <p:nvSpPr>
            <p:cNvPr id="42" name="Oval 16"/>
            <p:cNvSpPr>
              <a:spLocks noChangeArrowheads="1"/>
            </p:cNvSpPr>
            <p:nvPr/>
          </p:nvSpPr>
          <p:spPr bwMode="auto">
            <a:xfrm>
              <a:off x="4914900" y="3079750"/>
              <a:ext cx="908050" cy="89535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43" name="Line 17"/>
            <p:cNvSpPr>
              <a:spLocks noChangeShapeType="1"/>
            </p:cNvSpPr>
            <p:nvPr/>
          </p:nvSpPr>
          <p:spPr bwMode="auto">
            <a:xfrm>
              <a:off x="4749800" y="3543300"/>
              <a:ext cx="1327150" cy="0"/>
            </a:xfrm>
            <a:prstGeom prst="line">
              <a:avLst/>
            </a:prstGeom>
            <a:noFill/>
            <a:ln w="9525">
              <a:solidFill>
                <a:schemeClr val="tx1"/>
              </a:solidFill>
              <a:round/>
              <a:headEnd/>
              <a:tailEnd/>
            </a:ln>
          </p:spPr>
          <p:txBody>
            <a:bodyPr>
              <a:prstTxWarp prst="textNoShape">
                <a:avLst/>
              </a:prstTxWarp>
            </a:bodyPr>
            <a:lstStyle/>
            <a:p>
              <a:endParaRPr lang="en-US"/>
            </a:p>
          </p:txBody>
        </p:sp>
        <p:sp>
          <p:nvSpPr>
            <p:cNvPr id="44" name="Line 18"/>
            <p:cNvSpPr>
              <a:spLocks noChangeShapeType="1"/>
            </p:cNvSpPr>
            <p:nvPr/>
          </p:nvSpPr>
          <p:spPr bwMode="auto">
            <a:xfrm>
              <a:off x="5372100" y="2857500"/>
              <a:ext cx="0" cy="1301750"/>
            </a:xfrm>
            <a:prstGeom prst="line">
              <a:avLst/>
            </a:prstGeom>
            <a:noFill/>
            <a:ln w="9525">
              <a:solidFill>
                <a:schemeClr val="tx1"/>
              </a:solidFill>
              <a:round/>
              <a:headEnd/>
              <a:tailEnd/>
            </a:ln>
          </p:spPr>
          <p:txBody>
            <a:bodyPr>
              <a:prstTxWarp prst="textNoShape">
                <a:avLst/>
              </a:prstTxWarp>
            </a:bodyPr>
            <a:lstStyle/>
            <a:p>
              <a:endParaRPr lang="en-US"/>
            </a:p>
          </p:txBody>
        </p:sp>
        <p:sp>
          <p:nvSpPr>
            <p:cNvPr id="45" name="Line 19"/>
            <p:cNvSpPr>
              <a:spLocks noChangeShapeType="1"/>
            </p:cNvSpPr>
            <p:nvPr/>
          </p:nvSpPr>
          <p:spPr bwMode="auto">
            <a:xfrm flipV="1">
              <a:off x="5372100" y="3035300"/>
              <a:ext cx="692150" cy="508000"/>
            </a:xfrm>
            <a:prstGeom prst="line">
              <a:avLst/>
            </a:prstGeom>
            <a:noFill/>
            <a:ln w="9525">
              <a:solidFill>
                <a:schemeClr val="tx1"/>
              </a:solidFill>
              <a:round/>
              <a:headEnd/>
              <a:tailEnd/>
            </a:ln>
          </p:spPr>
          <p:txBody>
            <a:bodyPr>
              <a:prstTxWarp prst="textNoShape">
                <a:avLst/>
              </a:prstTxWarp>
            </a:bodyPr>
            <a:lstStyle/>
            <a:p>
              <a:endParaRPr lang="en-US"/>
            </a:p>
          </p:txBody>
        </p:sp>
        <p:sp>
          <p:nvSpPr>
            <p:cNvPr id="46" name="Line 20"/>
            <p:cNvSpPr>
              <a:spLocks noChangeShapeType="1"/>
            </p:cNvSpPr>
            <p:nvPr/>
          </p:nvSpPr>
          <p:spPr bwMode="auto">
            <a:xfrm flipH="1" flipV="1">
              <a:off x="4641850" y="3136900"/>
              <a:ext cx="730250" cy="406400"/>
            </a:xfrm>
            <a:prstGeom prst="line">
              <a:avLst/>
            </a:prstGeom>
            <a:noFill/>
            <a:ln w="9525">
              <a:solidFill>
                <a:schemeClr val="tx1"/>
              </a:solidFill>
              <a:round/>
              <a:headEnd/>
              <a:tailEnd/>
            </a:ln>
          </p:spPr>
          <p:txBody>
            <a:bodyPr>
              <a:prstTxWarp prst="textNoShape">
                <a:avLst/>
              </a:prstTxWarp>
            </a:bodyPr>
            <a:lstStyle/>
            <a:p>
              <a:endParaRPr lang="en-US"/>
            </a:p>
          </p:txBody>
        </p:sp>
        <p:sp>
          <p:nvSpPr>
            <p:cNvPr id="47" name="Arc 21"/>
            <p:cNvSpPr>
              <a:spLocks/>
            </p:cNvSpPr>
            <p:nvPr/>
          </p:nvSpPr>
          <p:spPr bwMode="auto">
            <a:xfrm>
              <a:off x="5378450" y="3233738"/>
              <a:ext cx="244475" cy="301625"/>
            </a:xfrm>
            <a:custGeom>
              <a:avLst/>
              <a:gdLst>
                <a:gd name="T0" fmla="*/ 0 w 17443"/>
                <a:gd name="T1" fmla="*/ 0 h 21600"/>
                <a:gd name="T2" fmla="*/ 2147483647 w 17443"/>
                <a:gd name="T3" fmla="*/ 2147483647 h 21600"/>
                <a:gd name="T4" fmla="*/ 0 w 17443"/>
                <a:gd name="T5" fmla="*/ 2147483647 h 21600"/>
                <a:gd name="T6" fmla="*/ 0 60000 65536"/>
                <a:gd name="T7" fmla="*/ 0 60000 65536"/>
                <a:gd name="T8" fmla="*/ 0 60000 65536"/>
                <a:gd name="T9" fmla="*/ 0 w 17443"/>
                <a:gd name="T10" fmla="*/ 0 h 21600"/>
                <a:gd name="T11" fmla="*/ 17443 w 17443"/>
                <a:gd name="T12" fmla="*/ 21600 h 21600"/>
              </a:gdLst>
              <a:ahLst/>
              <a:cxnLst>
                <a:cxn ang="T6">
                  <a:pos x="T0" y="T1"/>
                </a:cxn>
                <a:cxn ang="T7">
                  <a:pos x="T2" y="T3"/>
                </a:cxn>
                <a:cxn ang="T8">
                  <a:pos x="T4" y="T5"/>
                </a:cxn>
              </a:cxnLst>
              <a:rect l="T9" t="T10" r="T11" b="T12"/>
              <a:pathLst>
                <a:path w="17443" h="21600" fill="none" extrusionOk="0">
                  <a:moveTo>
                    <a:pt x="0" y="-1"/>
                  </a:moveTo>
                  <a:cubicBezTo>
                    <a:pt x="6895" y="-1"/>
                    <a:pt x="13376" y="3291"/>
                    <a:pt x="17442" y="8860"/>
                  </a:cubicBezTo>
                </a:path>
                <a:path w="17443" h="21600" stroke="0" extrusionOk="0">
                  <a:moveTo>
                    <a:pt x="0" y="-1"/>
                  </a:moveTo>
                  <a:cubicBezTo>
                    <a:pt x="6895" y="-1"/>
                    <a:pt x="13376" y="3291"/>
                    <a:pt x="17442" y="8860"/>
                  </a:cubicBezTo>
                  <a:lnTo>
                    <a:pt x="0" y="21600"/>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sp>
          <p:nvSpPr>
            <p:cNvPr id="48" name="Line 22"/>
            <p:cNvSpPr>
              <a:spLocks noChangeShapeType="1"/>
            </p:cNvSpPr>
            <p:nvPr/>
          </p:nvSpPr>
          <p:spPr bwMode="auto">
            <a:xfrm flipH="1" flipV="1">
              <a:off x="5029200" y="3816350"/>
              <a:ext cx="38100" cy="44450"/>
            </a:xfrm>
            <a:prstGeom prst="line">
              <a:avLst/>
            </a:prstGeom>
            <a:noFill/>
            <a:ln w="9525">
              <a:solidFill>
                <a:schemeClr val="tx1"/>
              </a:solidFill>
              <a:round/>
              <a:headEnd type="triangle" w="med" len="med"/>
              <a:tailEnd/>
            </a:ln>
          </p:spPr>
          <p:txBody>
            <a:bodyPr>
              <a:prstTxWarp prst="textNoShape">
                <a:avLst/>
              </a:prstTxWarp>
            </a:bodyPr>
            <a:lstStyle/>
            <a:p>
              <a:endParaRPr lang="en-US"/>
            </a:p>
          </p:txBody>
        </p:sp>
        <p:sp>
          <p:nvSpPr>
            <p:cNvPr id="51" name="Arc 25"/>
            <p:cNvSpPr>
              <a:spLocks/>
            </p:cNvSpPr>
            <p:nvPr/>
          </p:nvSpPr>
          <p:spPr bwMode="auto">
            <a:xfrm>
              <a:off x="4868863" y="2952750"/>
              <a:ext cx="981075" cy="574675"/>
            </a:xfrm>
            <a:custGeom>
              <a:avLst/>
              <a:gdLst>
                <a:gd name="T0" fmla="*/ 0 w 35800"/>
                <a:gd name="T1" fmla="*/ 2147483647 h 21600"/>
                <a:gd name="T2" fmla="*/ 2147483647 w 35800"/>
                <a:gd name="T3" fmla="*/ 2147483647 h 21600"/>
                <a:gd name="T4" fmla="*/ 2147483647 w 35800"/>
                <a:gd name="T5" fmla="*/ 2147483647 h 21600"/>
                <a:gd name="T6" fmla="*/ 0 60000 65536"/>
                <a:gd name="T7" fmla="*/ 0 60000 65536"/>
                <a:gd name="T8" fmla="*/ 0 60000 65536"/>
                <a:gd name="T9" fmla="*/ 0 w 35800"/>
                <a:gd name="T10" fmla="*/ 0 h 21600"/>
                <a:gd name="T11" fmla="*/ 35800 w 35800"/>
                <a:gd name="T12" fmla="*/ 21600 h 21600"/>
              </a:gdLst>
              <a:ahLst/>
              <a:cxnLst>
                <a:cxn ang="T6">
                  <a:pos x="T0" y="T1"/>
                </a:cxn>
                <a:cxn ang="T7">
                  <a:pos x="T2" y="T3"/>
                </a:cxn>
                <a:cxn ang="T8">
                  <a:pos x="T4" y="T5"/>
                </a:cxn>
              </a:cxnLst>
              <a:rect l="T9" t="T10" r="T11" b="T12"/>
              <a:pathLst>
                <a:path w="35800" h="21600" fill="none" extrusionOk="0">
                  <a:moveTo>
                    <a:pt x="0" y="10796"/>
                  </a:moveTo>
                  <a:cubicBezTo>
                    <a:pt x="3859" y="4115"/>
                    <a:pt x="10988" y="-1"/>
                    <a:pt x="18704" y="-1"/>
                  </a:cubicBezTo>
                  <a:cubicBezTo>
                    <a:pt x="25395" y="-1"/>
                    <a:pt x="31709" y="3101"/>
                    <a:pt x="35799" y="8398"/>
                  </a:cubicBezTo>
                </a:path>
                <a:path w="35800" h="21600" stroke="0" extrusionOk="0">
                  <a:moveTo>
                    <a:pt x="0" y="10796"/>
                  </a:moveTo>
                  <a:cubicBezTo>
                    <a:pt x="3859" y="4115"/>
                    <a:pt x="10988" y="-1"/>
                    <a:pt x="18704" y="-1"/>
                  </a:cubicBezTo>
                  <a:cubicBezTo>
                    <a:pt x="25395" y="-1"/>
                    <a:pt x="31709" y="3101"/>
                    <a:pt x="35799" y="8398"/>
                  </a:cubicBezTo>
                  <a:lnTo>
                    <a:pt x="18704" y="21600"/>
                  </a:lnTo>
                  <a:close/>
                </a:path>
              </a:pathLst>
            </a:custGeom>
            <a:noFill/>
            <a:ln w="9525">
              <a:solidFill>
                <a:schemeClr val="tx1"/>
              </a:solidFill>
              <a:prstDash val="dash"/>
              <a:round/>
              <a:headEnd type="triangle" w="med" len="med"/>
              <a:tailEnd/>
            </a:ln>
          </p:spPr>
          <p:txBody>
            <a:bodyPr wrap="none" anchor="ctr">
              <a:prstTxWarp prst="textNoShape">
                <a:avLst/>
              </a:prstTxWarp>
            </a:bodyPr>
            <a:lstStyle/>
            <a:p>
              <a:endParaRPr lang="en-US"/>
            </a:p>
          </p:txBody>
        </p:sp>
        <p:sp>
          <p:nvSpPr>
            <p:cNvPr id="54" name="Arc 28"/>
            <p:cNvSpPr>
              <a:spLocks/>
            </p:cNvSpPr>
            <p:nvPr/>
          </p:nvSpPr>
          <p:spPr bwMode="auto">
            <a:xfrm>
              <a:off x="5164138" y="3333750"/>
              <a:ext cx="419100" cy="406400"/>
            </a:xfrm>
            <a:custGeom>
              <a:avLst/>
              <a:gdLst>
                <a:gd name="T0" fmla="*/ 1856193803 w 43200"/>
                <a:gd name="T1" fmla="*/ 0 h 43200"/>
                <a:gd name="T2" fmla="*/ 206417567 w 43200"/>
                <a:gd name="T3" fmla="*/ 862129613 h 43200"/>
                <a:gd name="T4" fmla="*/ 1856193803 w 43200"/>
                <a:gd name="T5" fmla="*/ 1591488383 h 43200"/>
                <a:gd name="T6" fmla="*/ 0 60000 65536"/>
                <a:gd name="T7" fmla="*/ 0 60000 65536"/>
                <a:gd name="T8" fmla="*/ 0 60000 65536"/>
                <a:gd name="T9" fmla="*/ 0 w 43200"/>
                <a:gd name="T10" fmla="*/ 0 h 43200"/>
                <a:gd name="T11" fmla="*/ 43200 w 43200"/>
                <a:gd name="T12" fmla="*/ 43200 h 43200"/>
              </a:gdLst>
              <a:ahLst/>
              <a:cxnLst>
                <a:cxn ang="T6">
                  <a:pos x="T0" y="T1"/>
                </a:cxn>
                <a:cxn ang="T7">
                  <a:pos x="T2" y="T3"/>
                </a:cxn>
                <a:cxn ang="T8">
                  <a:pos x="T4" y="T5"/>
                </a:cxn>
              </a:cxnLst>
              <a:rect l="T9" t="T10" r="T11" b="T12"/>
              <a:pathLst>
                <a:path w="43200" h="43200" fill="none" extrusionOk="0">
                  <a:moveTo>
                    <a:pt x="21600" y="-1"/>
                  </a:moveTo>
                  <a:cubicBezTo>
                    <a:pt x="33529" y="0"/>
                    <a:pt x="43200" y="9670"/>
                    <a:pt x="43200" y="21600"/>
                  </a:cubicBezTo>
                  <a:cubicBezTo>
                    <a:pt x="43200" y="33529"/>
                    <a:pt x="33529" y="43200"/>
                    <a:pt x="21600" y="43200"/>
                  </a:cubicBezTo>
                  <a:cubicBezTo>
                    <a:pt x="9670" y="43200"/>
                    <a:pt x="0" y="33529"/>
                    <a:pt x="0" y="21600"/>
                  </a:cubicBezTo>
                  <a:cubicBezTo>
                    <a:pt x="0" y="18156"/>
                    <a:pt x="823" y="14761"/>
                    <a:pt x="2401" y="11700"/>
                  </a:cubicBezTo>
                </a:path>
                <a:path w="43200" h="43200" stroke="0" extrusionOk="0">
                  <a:moveTo>
                    <a:pt x="21600" y="-1"/>
                  </a:moveTo>
                  <a:cubicBezTo>
                    <a:pt x="33529" y="0"/>
                    <a:pt x="43200" y="9670"/>
                    <a:pt x="43200" y="21600"/>
                  </a:cubicBezTo>
                  <a:cubicBezTo>
                    <a:pt x="43200" y="33529"/>
                    <a:pt x="33529" y="43200"/>
                    <a:pt x="21600" y="43200"/>
                  </a:cubicBezTo>
                  <a:cubicBezTo>
                    <a:pt x="9670" y="43200"/>
                    <a:pt x="0" y="33529"/>
                    <a:pt x="0" y="21600"/>
                  </a:cubicBezTo>
                  <a:cubicBezTo>
                    <a:pt x="0" y="18156"/>
                    <a:pt x="823" y="14761"/>
                    <a:pt x="2401" y="11700"/>
                  </a:cubicBezTo>
                  <a:lnTo>
                    <a:pt x="21600" y="21600"/>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pic>
          <p:nvPicPr>
            <p:cNvPr id="63" name="Picture 62" descr="latex-image-1.pdf"/>
            <p:cNvPicPr>
              <a:picLocks noChangeAspect="1"/>
            </p:cNvPicPr>
            <p:nvPr/>
          </p:nvPicPr>
          <p:blipFill>
            <a:blip r:embed="rId3"/>
            <a:stretch>
              <a:fillRect/>
            </a:stretch>
          </p:blipFill>
          <p:spPr>
            <a:xfrm>
              <a:off x="4908550" y="4019550"/>
              <a:ext cx="406400" cy="127000"/>
            </a:xfrm>
            <a:prstGeom prst="rect">
              <a:avLst/>
            </a:prstGeom>
          </p:spPr>
        </p:pic>
        <p:pic>
          <p:nvPicPr>
            <p:cNvPr id="49" name="Picture 48" descr="latex-image-1.pdf"/>
            <p:cNvPicPr>
              <a:picLocks noChangeAspect="1"/>
            </p:cNvPicPr>
            <p:nvPr/>
          </p:nvPicPr>
          <p:blipFill>
            <a:blip r:embed="rId4"/>
            <a:stretch>
              <a:fillRect/>
            </a:stretch>
          </p:blipFill>
          <p:spPr>
            <a:xfrm>
              <a:off x="4748699" y="2563360"/>
              <a:ext cx="1104900" cy="190500"/>
            </a:xfrm>
            <a:prstGeom prst="rect">
              <a:avLst/>
            </a:prstGeom>
          </p:spPr>
        </p:pic>
        <p:pic>
          <p:nvPicPr>
            <p:cNvPr id="50" name="Picture 49" descr="latex-image-1.pdf"/>
            <p:cNvPicPr>
              <a:picLocks noChangeAspect="1"/>
            </p:cNvPicPr>
            <p:nvPr/>
          </p:nvPicPr>
          <p:blipFill>
            <a:blip r:embed="rId5"/>
            <a:stretch>
              <a:fillRect/>
            </a:stretch>
          </p:blipFill>
          <p:spPr>
            <a:xfrm>
              <a:off x="5464472" y="3122763"/>
              <a:ext cx="139700" cy="152400"/>
            </a:xfrm>
            <a:prstGeom prst="rect">
              <a:avLst/>
            </a:prstGeom>
          </p:spPr>
        </p:pic>
        <p:pic>
          <p:nvPicPr>
            <p:cNvPr id="53" name="Picture 52" descr="latex-image-1.pdf"/>
            <p:cNvPicPr>
              <a:picLocks noChangeAspect="1"/>
            </p:cNvPicPr>
            <p:nvPr/>
          </p:nvPicPr>
          <p:blipFill>
            <a:blip r:embed="rId6"/>
            <a:stretch>
              <a:fillRect/>
            </a:stretch>
          </p:blipFill>
          <p:spPr>
            <a:xfrm>
              <a:off x="5536481" y="3659036"/>
              <a:ext cx="152400" cy="152400"/>
            </a:xfrm>
            <a:prstGeom prst="rect">
              <a:avLst/>
            </a:prstGeom>
          </p:spPr>
        </p:pic>
      </p:grpSp>
      <p:grpSp>
        <p:nvGrpSpPr>
          <p:cNvPr id="2" name="Group 1"/>
          <p:cNvGrpSpPr/>
          <p:nvPr/>
        </p:nvGrpSpPr>
        <p:grpSpPr>
          <a:xfrm>
            <a:off x="7424955" y="1332598"/>
            <a:ext cx="3365871" cy="2297487"/>
            <a:chOff x="2171107" y="2781185"/>
            <a:chExt cx="2153243" cy="1384415"/>
          </a:xfrm>
        </p:grpSpPr>
        <p:sp>
          <p:nvSpPr>
            <p:cNvPr id="29" name="Oval 3"/>
            <p:cNvSpPr>
              <a:spLocks noChangeArrowheads="1"/>
            </p:cNvSpPr>
            <p:nvPr/>
          </p:nvSpPr>
          <p:spPr bwMode="auto">
            <a:xfrm>
              <a:off x="3162300" y="3086100"/>
              <a:ext cx="908050" cy="89535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30" name="Line 4"/>
            <p:cNvSpPr>
              <a:spLocks noChangeShapeType="1"/>
            </p:cNvSpPr>
            <p:nvPr/>
          </p:nvSpPr>
          <p:spPr bwMode="auto">
            <a:xfrm>
              <a:off x="2997200" y="3549650"/>
              <a:ext cx="1327150" cy="0"/>
            </a:xfrm>
            <a:prstGeom prst="line">
              <a:avLst/>
            </a:prstGeom>
            <a:noFill/>
            <a:ln w="9525">
              <a:solidFill>
                <a:schemeClr val="tx1"/>
              </a:solidFill>
              <a:round/>
              <a:headEnd/>
              <a:tailEnd/>
            </a:ln>
          </p:spPr>
          <p:txBody>
            <a:bodyPr>
              <a:prstTxWarp prst="textNoShape">
                <a:avLst/>
              </a:prstTxWarp>
            </a:bodyPr>
            <a:lstStyle/>
            <a:p>
              <a:endParaRPr lang="en-US"/>
            </a:p>
          </p:txBody>
        </p:sp>
        <p:sp>
          <p:nvSpPr>
            <p:cNvPr id="31" name="Line 5"/>
            <p:cNvSpPr>
              <a:spLocks noChangeShapeType="1"/>
            </p:cNvSpPr>
            <p:nvPr/>
          </p:nvSpPr>
          <p:spPr bwMode="auto">
            <a:xfrm>
              <a:off x="3619500" y="2863850"/>
              <a:ext cx="0" cy="1301750"/>
            </a:xfrm>
            <a:prstGeom prst="line">
              <a:avLst/>
            </a:prstGeom>
            <a:noFill/>
            <a:ln w="9525">
              <a:solidFill>
                <a:schemeClr val="tx1"/>
              </a:solidFill>
              <a:round/>
              <a:headEnd/>
              <a:tailEnd/>
            </a:ln>
          </p:spPr>
          <p:txBody>
            <a:bodyPr>
              <a:prstTxWarp prst="textNoShape">
                <a:avLst/>
              </a:prstTxWarp>
            </a:bodyPr>
            <a:lstStyle/>
            <a:p>
              <a:endParaRPr lang="en-US"/>
            </a:p>
          </p:txBody>
        </p:sp>
        <p:sp>
          <p:nvSpPr>
            <p:cNvPr id="32" name="Line 6"/>
            <p:cNvSpPr>
              <a:spLocks noChangeShapeType="1"/>
            </p:cNvSpPr>
            <p:nvPr/>
          </p:nvSpPr>
          <p:spPr bwMode="auto">
            <a:xfrm flipV="1">
              <a:off x="3619500" y="2813050"/>
              <a:ext cx="349250" cy="736600"/>
            </a:xfrm>
            <a:prstGeom prst="line">
              <a:avLst/>
            </a:prstGeom>
            <a:noFill/>
            <a:ln w="9525">
              <a:solidFill>
                <a:schemeClr val="tx1"/>
              </a:solidFill>
              <a:round/>
              <a:headEnd/>
              <a:tailEnd/>
            </a:ln>
          </p:spPr>
          <p:txBody>
            <a:bodyPr>
              <a:prstTxWarp prst="textNoShape">
                <a:avLst/>
              </a:prstTxWarp>
            </a:bodyPr>
            <a:lstStyle/>
            <a:p>
              <a:endParaRPr lang="en-US"/>
            </a:p>
          </p:txBody>
        </p:sp>
        <p:sp>
          <p:nvSpPr>
            <p:cNvPr id="33" name="Line 7"/>
            <p:cNvSpPr>
              <a:spLocks noChangeShapeType="1"/>
            </p:cNvSpPr>
            <p:nvPr/>
          </p:nvSpPr>
          <p:spPr bwMode="auto">
            <a:xfrm flipH="1">
              <a:off x="2882900" y="3549650"/>
              <a:ext cx="736600" cy="254000"/>
            </a:xfrm>
            <a:prstGeom prst="line">
              <a:avLst/>
            </a:prstGeom>
            <a:noFill/>
            <a:ln w="9525">
              <a:solidFill>
                <a:schemeClr val="tx1"/>
              </a:solidFill>
              <a:round/>
              <a:headEnd/>
              <a:tailEnd/>
            </a:ln>
          </p:spPr>
          <p:txBody>
            <a:bodyPr>
              <a:prstTxWarp prst="textNoShape">
                <a:avLst/>
              </a:prstTxWarp>
            </a:bodyPr>
            <a:lstStyle/>
            <a:p>
              <a:endParaRPr lang="en-US"/>
            </a:p>
          </p:txBody>
        </p:sp>
        <p:sp>
          <p:nvSpPr>
            <p:cNvPr id="34" name="Arc 8"/>
            <p:cNvSpPr>
              <a:spLocks/>
            </p:cNvSpPr>
            <p:nvPr/>
          </p:nvSpPr>
          <p:spPr bwMode="auto">
            <a:xfrm>
              <a:off x="3430588" y="3340100"/>
              <a:ext cx="406400" cy="406400"/>
            </a:xfrm>
            <a:custGeom>
              <a:avLst/>
              <a:gdLst>
                <a:gd name="T0" fmla="*/ 1742094186 w 41904"/>
                <a:gd name="T1" fmla="*/ 0 h 43200"/>
                <a:gd name="T2" fmla="*/ 0 w 41904"/>
                <a:gd name="T3" fmla="*/ 2134513544 h 43200"/>
                <a:gd name="T4" fmla="*/ 1742094186 w 41904"/>
                <a:gd name="T5" fmla="*/ 1591488383 h 43200"/>
                <a:gd name="T6" fmla="*/ 0 60000 65536"/>
                <a:gd name="T7" fmla="*/ 0 60000 65536"/>
                <a:gd name="T8" fmla="*/ 0 60000 65536"/>
                <a:gd name="T9" fmla="*/ 0 w 41904"/>
                <a:gd name="T10" fmla="*/ 0 h 43200"/>
                <a:gd name="T11" fmla="*/ 41904 w 41904"/>
                <a:gd name="T12" fmla="*/ 43200 h 43200"/>
              </a:gdLst>
              <a:ahLst/>
              <a:cxnLst>
                <a:cxn ang="T6">
                  <a:pos x="T0" y="T1"/>
                </a:cxn>
                <a:cxn ang="T7">
                  <a:pos x="T2" y="T3"/>
                </a:cxn>
                <a:cxn ang="T8">
                  <a:pos x="T4" y="T5"/>
                </a:cxn>
              </a:cxnLst>
              <a:rect l="T9" t="T10" r="T11" b="T12"/>
              <a:pathLst>
                <a:path w="41904" h="43200" fill="none" extrusionOk="0">
                  <a:moveTo>
                    <a:pt x="20304" y="-1"/>
                  </a:moveTo>
                  <a:cubicBezTo>
                    <a:pt x="32233" y="0"/>
                    <a:pt x="41904" y="9670"/>
                    <a:pt x="41904" y="21600"/>
                  </a:cubicBezTo>
                  <a:cubicBezTo>
                    <a:pt x="41904" y="33529"/>
                    <a:pt x="32233" y="43200"/>
                    <a:pt x="20304" y="43200"/>
                  </a:cubicBezTo>
                  <a:cubicBezTo>
                    <a:pt x="11216" y="43199"/>
                    <a:pt x="3100" y="37512"/>
                    <a:pt x="0" y="28969"/>
                  </a:cubicBezTo>
                </a:path>
                <a:path w="41904" h="43200" stroke="0" extrusionOk="0">
                  <a:moveTo>
                    <a:pt x="20304" y="-1"/>
                  </a:moveTo>
                  <a:cubicBezTo>
                    <a:pt x="32233" y="0"/>
                    <a:pt x="41904" y="9670"/>
                    <a:pt x="41904" y="21600"/>
                  </a:cubicBezTo>
                  <a:cubicBezTo>
                    <a:pt x="41904" y="33529"/>
                    <a:pt x="32233" y="43200"/>
                    <a:pt x="20304" y="43200"/>
                  </a:cubicBezTo>
                  <a:cubicBezTo>
                    <a:pt x="11216" y="43199"/>
                    <a:pt x="3100" y="37512"/>
                    <a:pt x="0" y="28969"/>
                  </a:cubicBezTo>
                  <a:lnTo>
                    <a:pt x="20304" y="21600"/>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sp>
          <p:nvSpPr>
            <p:cNvPr id="35" name="Arc 9"/>
            <p:cNvSpPr>
              <a:spLocks/>
            </p:cNvSpPr>
            <p:nvPr/>
          </p:nvSpPr>
          <p:spPr bwMode="auto">
            <a:xfrm>
              <a:off x="3613150" y="3278188"/>
              <a:ext cx="119063" cy="346075"/>
            </a:xfrm>
            <a:custGeom>
              <a:avLst/>
              <a:gdLst>
                <a:gd name="T0" fmla="*/ 571272218 w 7599"/>
                <a:gd name="T1" fmla="*/ 0 h 21592"/>
                <a:gd name="T2" fmla="*/ 2147483647 w 7599"/>
                <a:gd name="T3" fmla="*/ 1452282356 h 21592"/>
                <a:gd name="T4" fmla="*/ 0 w 7599"/>
                <a:gd name="T5" fmla="*/ 2147483647 h 21592"/>
                <a:gd name="T6" fmla="*/ 0 60000 65536"/>
                <a:gd name="T7" fmla="*/ 0 60000 65536"/>
                <a:gd name="T8" fmla="*/ 0 60000 65536"/>
                <a:gd name="T9" fmla="*/ 0 w 7599"/>
                <a:gd name="T10" fmla="*/ 0 h 21592"/>
                <a:gd name="T11" fmla="*/ 7599 w 7599"/>
                <a:gd name="T12" fmla="*/ 21592 h 21592"/>
              </a:gdLst>
              <a:ahLst/>
              <a:cxnLst>
                <a:cxn ang="T6">
                  <a:pos x="T0" y="T1"/>
                </a:cxn>
                <a:cxn ang="T7">
                  <a:pos x="T2" y="T3"/>
                </a:cxn>
                <a:cxn ang="T8">
                  <a:pos x="T4" y="T5"/>
                </a:cxn>
              </a:cxnLst>
              <a:rect l="T9" t="T10" r="T11" b="T12"/>
              <a:pathLst>
                <a:path w="7599" h="21592" fill="none" extrusionOk="0">
                  <a:moveTo>
                    <a:pt x="604" y="0"/>
                  </a:moveTo>
                  <a:cubicBezTo>
                    <a:pt x="2996" y="67"/>
                    <a:pt x="5359" y="531"/>
                    <a:pt x="7599" y="1372"/>
                  </a:cubicBezTo>
                </a:path>
                <a:path w="7599" h="21592" stroke="0" extrusionOk="0">
                  <a:moveTo>
                    <a:pt x="604" y="0"/>
                  </a:moveTo>
                  <a:cubicBezTo>
                    <a:pt x="2996" y="67"/>
                    <a:pt x="5359" y="531"/>
                    <a:pt x="7599" y="1372"/>
                  </a:cubicBezTo>
                  <a:lnTo>
                    <a:pt x="0" y="21592"/>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sp>
          <p:nvSpPr>
            <p:cNvPr id="36" name="Line 10"/>
            <p:cNvSpPr>
              <a:spLocks noChangeShapeType="1"/>
            </p:cNvSpPr>
            <p:nvPr/>
          </p:nvSpPr>
          <p:spPr bwMode="auto">
            <a:xfrm flipH="1" flipV="1">
              <a:off x="3276600" y="3822700"/>
              <a:ext cx="38100" cy="44450"/>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sp>
          <p:nvSpPr>
            <p:cNvPr id="40" name="Arc 14"/>
            <p:cNvSpPr>
              <a:spLocks/>
            </p:cNvSpPr>
            <p:nvPr/>
          </p:nvSpPr>
          <p:spPr bwMode="auto">
            <a:xfrm>
              <a:off x="3033713" y="2959100"/>
              <a:ext cx="833437" cy="760413"/>
            </a:xfrm>
            <a:custGeom>
              <a:avLst/>
              <a:gdLst>
                <a:gd name="T0" fmla="*/ 2147483647 w 30420"/>
                <a:gd name="T1" fmla="*/ 2147483647 h 28556"/>
                <a:gd name="T2" fmla="*/ 2147483647 w 30420"/>
                <a:gd name="T3" fmla="*/ 2147483647 h 28556"/>
                <a:gd name="T4" fmla="*/ 2147483647 w 30420"/>
                <a:gd name="T5" fmla="*/ 2147483647 h 28556"/>
                <a:gd name="T6" fmla="*/ 0 60000 65536"/>
                <a:gd name="T7" fmla="*/ 0 60000 65536"/>
                <a:gd name="T8" fmla="*/ 0 60000 65536"/>
                <a:gd name="T9" fmla="*/ 0 w 30420"/>
                <a:gd name="T10" fmla="*/ 0 h 28556"/>
                <a:gd name="T11" fmla="*/ 30420 w 30420"/>
                <a:gd name="T12" fmla="*/ 28556 h 28556"/>
              </a:gdLst>
              <a:ahLst/>
              <a:cxnLst>
                <a:cxn ang="T6">
                  <a:pos x="T0" y="T1"/>
                </a:cxn>
                <a:cxn ang="T7">
                  <a:pos x="T2" y="T3"/>
                </a:cxn>
                <a:cxn ang="T8">
                  <a:pos x="T4" y="T5"/>
                </a:cxn>
              </a:cxnLst>
              <a:rect l="T9" t="T10" r="T11" b="T12"/>
              <a:pathLst>
                <a:path w="30420" h="28556" fill="none" extrusionOk="0">
                  <a:moveTo>
                    <a:pt x="1150" y="28556"/>
                  </a:moveTo>
                  <a:cubicBezTo>
                    <a:pt x="388" y="26316"/>
                    <a:pt x="0" y="23966"/>
                    <a:pt x="0" y="21600"/>
                  </a:cubicBezTo>
                  <a:cubicBezTo>
                    <a:pt x="0" y="9670"/>
                    <a:pt x="9670" y="0"/>
                    <a:pt x="21600" y="0"/>
                  </a:cubicBezTo>
                  <a:cubicBezTo>
                    <a:pt x="24639" y="0"/>
                    <a:pt x="27645" y="641"/>
                    <a:pt x="30420" y="1882"/>
                  </a:cubicBezTo>
                </a:path>
                <a:path w="30420" h="28556" stroke="0" extrusionOk="0">
                  <a:moveTo>
                    <a:pt x="1150" y="28556"/>
                  </a:moveTo>
                  <a:cubicBezTo>
                    <a:pt x="388" y="26316"/>
                    <a:pt x="0" y="23966"/>
                    <a:pt x="0" y="21600"/>
                  </a:cubicBezTo>
                  <a:cubicBezTo>
                    <a:pt x="0" y="9670"/>
                    <a:pt x="9670" y="0"/>
                    <a:pt x="21600" y="0"/>
                  </a:cubicBezTo>
                  <a:cubicBezTo>
                    <a:pt x="24639" y="0"/>
                    <a:pt x="27645" y="641"/>
                    <a:pt x="30420" y="1882"/>
                  </a:cubicBezTo>
                  <a:lnTo>
                    <a:pt x="21600" y="21600"/>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pic>
          <p:nvPicPr>
            <p:cNvPr id="62" name="Picture 61" descr="latex-image-1.pdf"/>
            <p:cNvPicPr>
              <a:picLocks noChangeAspect="1"/>
            </p:cNvPicPr>
            <p:nvPr/>
          </p:nvPicPr>
          <p:blipFill>
            <a:blip r:embed="rId7"/>
            <a:stretch>
              <a:fillRect/>
            </a:stretch>
          </p:blipFill>
          <p:spPr>
            <a:xfrm>
              <a:off x="3232150" y="4032250"/>
              <a:ext cx="292100" cy="127000"/>
            </a:xfrm>
            <a:prstGeom prst="rect">
              <a:avLst/>
            </a:prstGeom>
          </p:spPr>
        </p:pic>
        <p:pic>
          <p:nvPicPr>
            <p:cNvPr id="41" name="Picture 40" descr="latex-image-1.pdf"/>
            <p:cNvPicPr>
              <a:picLocks noChangeAspect="1"/>
            </p:cNvPicPr>
            <p:nvPr/>
          </p:nvPicPr>
          <p:blipFill>
            <a:blip r:embed="rId8"/>
            <a:stretch>
              <a:fillRect/>
            </a:stretch>
          </p:blipFill>
          <p:spPr>
            <a:xfrm>
              <a:off x="2171107" y="2781185"/>
              <a:ext cx="1104900" cy="190500"/>
            </a:xfrm>
            <a:prstGeom prst="rect">
              <a:avLst/>
            </a:prstGeom>
          </p:spPr>
        </p:pic>
        <p:pic>
          <p:nvPicPr>
            <p:cNvPr id="52" name="Picture 51" descr="latex-image-1.pdf"/>
            <p:cNvPicPr>
              <a:picLocks noChangeAspect="1"/>
            </p:cNvPicPr>
            <p:nvPr/>
          </p:nvPicPr>
          <p:blipFill>
            <a:blip r:embed="rId9"/>
            <a:stretch>
              <a:fillRect/>
            </a:stretch>
          </p:blipFill>
          <p:spPr>
            <a:xfrm>
              <a:off x="3807121" y="3679523"/>
              <a:ext cx="139700" cy="152400"/>
            </a:xfrm>
            <a:prstGeom prst="rect">
              <a:avLst/>
            </a:prstGeom>
          </p:spPr>
        </p:pic>
        <p:pic>
          <p:nvPicPr>
            <p:cNvPr id="55" name="Picture 54" descr="latex-image-1.pdf"/>
            <p:cNvPicPr>
              <a:picLocks noChangeAspect="1"/>
            </p:cNvPicPr>
            <p:nvPr/>
          </p:nvPicPr>
          <p:blipFill>
            <a:blip r:embed="rId10"/>
            <a:stretch>
              <a:fillRect/>
            </a:stretch>
          </p:blipFill>
          <p:spPr>
            <a:xfrm>
              <a:off x="3625850" y="3098801"/>
              <a:ext cx="152400" cy="152400"/>
            </a:xfrm>
            <a:prstGeom prst="rect">
              <a:avLst/>
            </a:prstGeom>
          </p:spPr>
        </p:pic>
      </p:grpSp>
      <p:sp>
        <p:nvSpPr>
          <p:cNvPr id="4" name="Title 3"/>
          <p:cNvSpPr>
            <a:spLocks noGrp="1"/>
          </p:cNvSpPr>
          <p:nvPr>
            <p:ph type="title"/>
          </p:nvPr>
        </p:nvSpPr>
        <p:spPr/>
        <p:txBody>
          <a:bodyPr/>
          <a:lstStyle/>
          <a:p>
            <a:r>
              <a:rPr lang="en-US" dirty="0"/>
              <a:t>Path Length Preliminaries</a:t>
            </a:r>
          </a:p>
        </p:txBody>
      </p:sp>
      <p:pic>
        <p:nvPicPr>
          <p:cNvPr id="5" name="Picture 4">
            <a:extLst>
              <a:ext uri="{FF2B5EF4-FFF2-40B4-BE49-F238E27FC236}">
                <a16:creationId xmlns:a16="http://schemas.microsoft.com/office/drawing/2014/main" id="{F056FE6C-CB27-4744-B007-6C792DC7EAC2}"/>
              </a:ext>
            </a:extLst>
          </p:cNvPr>
          <p:cNvPicPr>
            <a:picLocks noChangeAspect="1"/>
          </p:cNvPicPr>
          <p:nvPr/>
        </p:nvPicPr>
        <p:blipFill>
          <a:blip r:embed="rId11"/>
          <a:stretch>
            <a:fillRect/>
          </a:stretch>
        </p:blipFill>
        <p:spPr>
          <a:xfrm>
            <a:off x="865812" y="1838616"/>
            <a:ext cx="6454278" cy="3752487"/>
          </a:xfrm>
          <a:prstGeom prst="rect">
            <a:avLst/>
          </a:prstGeom>
        </p:spPr>
      </p:pic>
    </p:spTree>
    <p:extLst>
      <p:ext uri="{BB962C8B-B14F-4D97-AF65-F5344CB8AC3E}">
        <p14:creationId xmlns:p14="http://schemas.microsoft.com/office/powerpoint/2010/main" val="410295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0686BE2-3CD4-0D40-B2C1-6714F87FFF0C}"/>
              </a:ext>
            </a:extLst>
          </p:cNvPr>
          <p:cNvGrpSpPr/>
          <p:nvPr/>
        </p:nvGrpSpPr>
        <p:grpSpPr>
          <a:xfrm>
            <a:off x="805227" y="3275463"/>
            <a:ext cx="3924510" cy="2583931"/>
            <a:chOff x="2723877" y="3799377"/>
            <a:chExt cx="2153243" cy="1384415"/>
          </a:xfrm>
        </p:grpSpPr>
        <p:sp>
          <p:nvSpPr>
            <p:cNvPr id="29" name="Oval 3"/>
            <p:cNvSpPr>
              <a:spLocks noChangeArrowheads="1"/>
            </p:cNvSpPr>
            <p:nvPr/>
          </p:nvSpPr>
          <p:spPr bwMode="auto">
            <a:xfrm>
              <a:off x="3715070" y="4104292"/>
              <a:ext cx="908050" cy="89535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30" name="Line 4"/>
            <p:cNvSpPr>
              <a:spLocks noChangeShapeType="1"/>
            </p:cNvSpPr>
            <p:nvPr/>
          </p:nvSpPr>
          <p:spPr bwMode="auto">
            <a:xfrm>
              <a:off x="3549970" y="4567842"/>
              <a:ext cx="1327150" cy="0"/>
            </a:xfrm>
            <a:prstGeom prst="line">
              <a:avLst/>
            </a:prstGeom>
            <a:noFill/>
            <a:ln w="9525">
              <a:solidFill>
                <a:schemeClr val="tx1"/>
              </a:solidFill>
              <a:round/>
              <a:headEnd/>
              <a:tailEnd/>
            </a:ln>
          </p:spPr>
          <p:txBody>
            <a:bodyPr>
              <a:prstTxWarp prst="textNoShape">
                <a:avLst/>
              </a:prstTxWarp>
            </a:bodyPr>
            <a:lstStyle/>
            <a:p>
              <a:endParaRPr lang="en-US"/>
            </a:p>
          </p:txBody>
        </p:sp>
        <p:sp>
          <p:nvSpPr>
            <p:cNvPr id="31" name="Line 5"/>
            <p:cNvSpPr>
              <a:spLocks noChangeShapeType="1"/>
            </p:cNvSpPr>
            <p:nvPr/>
          </p:nvSpPr>
          <p:spPr bwMode="auto">
            <a:xfrm>
              <a:off x="4172270" y="3882042"/>
              <a:ext cx="0" cy="1301750"/>
            </a:xfrm>
            <a:prstGeom prst="line">
              <a:avLst/>
            </a:prstGeom>
            <a:noFill/>
            <a:ln w="9525">
              <a:solidFill>
                <a:schemeClr val="tx1"/>
              </a:solidFill>
              <a:round/>
              <a:headEnd/>
              <a:tailEnd/>
            </a:ln>
          </p:spPr>
          <p:txBody>
            <a:bodyPr>
              <a:prstTxWarp prst="textNoShape">
                <a:avLst/>
              </a:prstTxWarp>
            </a:bodyPr>
            <a:lstStyle/>
            <a:p>
              <a:endParaRPr lang="en-US"/>
            </a:p>
          </p:txBody>
        </p:sp>
        <p:sp>
          <p:nvSpPr>
            <p:cNvPr id="32" name="Line 6"/>
            <p:cNvSpPr>
              <a:spLocks noChangeShapeType="1"/>
            </p:cNvSpPr>
            <p:nvPr/>
          </p:nvSpPr>
          <p:spPr bwMode="auto">
            <a:xfrm flipV="1">
              <a:off x="4172270" y="3831242"/>
              <a:ext cx="349250" cy="736600"/>
            </a:xfrm>
            <a:prstGeom prst="line">
              <a:avLst/>
            </a:prstGeom>
            <a:noFill/>
            <a:ln w="9525">
              <a:solidFill>
                <a:schemeClr val="tx1"/>
              </a:solidFill>
              <a:round/>
              <a:headEnd/>
              <a:tailEnd/>
            </a:ln>
          </p:spPr>
          <p:txBody>
            <a:bodyPr>
              <a:prstTxWarp prst="textNoShape">
                <a:avLst/>
              </a:prstTxWarp>
            </a:bodyPr>
            <a:lstStyle/>
            <a:p>
              <a:endParaRPr lang="en-US"/>
            </a:p>
          </p:txBody>
        </p:sp>
        <p:sp>
          <p:nvSpPr>
            <p:cNvPr id="33" name="Line 7"/>
            <p:cNvSpPr>
              <a:spLocks noChangeShapeType="1"/>
            </p:cNvSpPr>
            <p:nvPr/>
          </p:nvSpPr>
          <p:spPr bwMode="auto">
            <a:xfrm flipH="1">
              <a:off x="3435670" y="4567842"/>
              <a:ext cx="736600" cy="254000"/>
            </a:xfrm>
            <a:prstGeom prst="line">
              <a:avLst/>
            </a:prstGeom>
            <a:noFill/>
            <a:ln w="9525">
              <a:solidFill>
                <a:schemeClr val="tx1"/>
              </a:solidFill>
              <a:round/>
              <a:headEnd/>
              <a:tailEnd/>
            </a:ln>
          </p:spPr>
          <p:txBody>
            <a:bodyPr>
              <a:prstTxWarp prst="textNoShape">
                <a:avLst/>
              </a:prstTxWarp>
            </a:bodyPr>
            <a:lstStyle/>
            <a:p>
              <a:endParaRPr lang="en-US"/>
            </a:p>
          </p:txBody>
        </p:sp>
        <p:sp>
          <p:nvSpPr>
            <p:cNvPr id="34" name="Arc 8"/>
            <p:cNvSpPr>
              <a:spLocks/>
            </p:cNvSpPr>
            <p:nvPr/>
          </p:nvSpPr>
          <p:spPr bwMode="auto">
            <a:xfrm>
              <a:off x="3983358" y="4358292"/>
              <a:ext cx="406400" cy="406400"/>
            </a:xfrm>
            <a:custGeom>
              <a:avLst/>
              <a:gdLst>
                <a:gd name="T0" fmla="*/ 1742094186 w 41904"/>
                <a:gd name="T1" fmla="*/ 0 h 43200"/>
                <a:gd name="T2" fmla="*/ 0 w 41904"/>
                <a:gd name="T3" fmla="*/ 2134513544 h 43200"/>
                <a:gd name="T4" fmla="*/ 1742094186 w 41904"/>
                <a:gd name="T5" fmla="*/ 1591488383 h 43200"/>
                <a:gd name="T6" fmla="*/ 0 60000 65536"/>
                <a:gd name="T7" fmla="*/ 0 60000 65536"/>
                <a:gd name="T8" fmla="*/ 0 60000 65536"/>
                <a:gd name="T9" fmla="*/ 0 w 41904"/>
                <a:gd name="T10" fmla="*/ 0 h 43200"/>
                <a:gd name="T11" fmla="*/ 41904 w 41904"/>
                <a:gd name="T12" fmla="*/ 43200 h 43200"/>
              </a:gdLst>
              <a:ahLst/>
              <a:cxnLst>
                <a:cxn ang="T6">
                  <a:pos x="T0" y="T1"/>
                </a:cxn>
                <a:cxn ang="T7">
                  <a:pos x="T2" y="T3"/>
                </a:cxn>
                <a:cxn ang="T8">
                  <a:pos x="T4" y="T5"/>
                </a:cxn>
              </a:cxnLst>
              <a:rect l="T9" t="T10" r="T11" b="T12"/>
              <a:pathLst>
                <a:path w="41904" h="43200" fill="none" extrusionOk="0">
                  <a:moveTo>
                    <a:pt x="20304" y="-1"/>
                  </a:moveTo>
                  <a:cubicBezTo>
                    <a:pt x="32233" y="0"/>
                    <a:pt x="41904" y="9670"/>
                    <a:pt x="41904" y="21600"/>
                  </a:cubicBezTo>
                  <a:cubicBezTo>
                    <a:pt x="41904" y="33529"/>
                    <a:pt x="32233" y="43200"/>
                    <a:pt x="20304" y="43200"/>
                  </a:cubicBezTo>
                  <a:cubicBezTo>
                    <a:pt x="11216" y="43199"/>
                    <a:pt x="3100" y="37512"/>
                    <a:pt x="0" y="28969"/>
                  </a:cubicBezTo>
                </a:path>
                <a:path w="41904" h="43200" stroke="0" extrusionOk="0">
                  <a:moveTo>
                    <a:pt x="20304" y="-1"/>
                  </a:moveTo>
                  <a:cubicBezTo>
                    <a:pt x="32233" y="0"/>
                    <a:pt x="41904" y="9670"/>
                    <a:pt x="41904" y="21600"/>
                  </a:cubicBezTo>
                  <a:cubicBezTo>
                    <a:pt x="41904" y="33529"/>
                    <a:pt x="32233" y="43200"/>
                    <a:pt x="20304" y="43200"/>
                  </a:cubicBezTo>
                  <a:cubicBezTo>
                    <a:pt x="11216" y="43199"/>
                    <a:pt x="3100" y="37512"/>
                    <a:pt x="0" y="28969"/>
                  </a:cubicBezTo>
                  <a:lnTo>
                    <a:pt x="20304" y="21600"/>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sp>
          <p:nvSpPr>
            <p:cNvPr id="35" name="Arc 9"/>
            <p:cNvSpPr>
              <a:spLocks/>
            </p:cNvSpPr>
            <p:nvPr/>
          </p:nvSpPr>
          <p:spPr bwMode="auto">
            <a:xfrm>
              <a:off x="4165921" y="4296381"/>
              <a:ext cx="119063" cy="346075"/>
            </a:xfrm>
            <a:custGeom>
              <a:avLst/>
              <a:gdLst>
                <a:gd name="T0" fmla="*/ 571272218 w 7599"/>
                <a:gd name="T1" fmla="*/ 0 h 21592"/>
                <a:gd name="T2" fmla="*/ 2147483647 w 7599"/>
                <a:gd name="T3" fmla="*/ 1452282356 h 21592"/>
                <a:gd name="T4" fmla="*/ 0 w 7599"/>
                <a:gd name="T5" fmla="*/ 2147483647 h 21592"/>
                <a:gd name="T6" fmla="*/ 0 60000 65536"/>
                <a:gd name="T7" fmla="*/ 0 60000 65536"/>
                <a:gd name="T8" fmla="*/ 0 60000 65536"/>
                <a:gd name="T9" fmla="*/ 0 w 7599"/>
                <a:gd name="T10" fmla="*/ 0 h 21592"/>
                <a:gd name="T11" fmla="*/ 7599 w 7599"/>
                <a:gd name="T12" fmla="*/ 21592 h 21592"/>
              </a:gdLst>
              <a:ahLst/>
              <a:cxnLst>
                <a:cxn ang="T6">
                  <a:pos x="T0" y="T1"/>
                </a:cxn>
                <a:cxn ang="T7">
                  <a:pos x="T2" y="T3"/>
                </a:cxn>
                <a:cxn ang="T8">
                  <a:pos x="T4" y="T5"/>
                </a:cxn>
              </a:cxnLst>
              <a:rect l="T9" t="T10" r="T11" b="T12"/>
              <a:pathLst>
                <a:path w="7599" h="21592" fill="none" extrusionOk="0">
                  <a:moveTo>
                    <a:pt x="604" y="0"/>
                  </a:moveTo>
                  <a:cubicBezTo>
                    <a:pt x="2996" y="67"/>
                    <a:pt x="5359" y="531"/>
                    <a:pt x="7599" y="1372"/>
                  </a:cubicBezTo>
                </a:path>
                <a:path w="7599" h="21592" stroke="0" extrusionOk="0">
                  <a:moveTo>
                    <a:pt x="604" y="0"/>
                  </a:moveTo>
                  <a:cubicBezTo>
                    <a:pt x="2996" y="67"/>
                    <a:pt x="5359" y="531"/>
                    <a:pt x="7599" y="1372"/>
                  </a:cubicBezTo>
                  <a:lnTo>
                    <a:pt x="0" y="21592"/>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sp>
          <p:nvSpPr>
            <p:cNvPr id="36" name="Line 10"/>
            <p:cNvSpPr>
              <a:spLocks noChangeShapeType="1"/>
            </p:cNvSpPr>
            <p:nvPr/>
          </p:nvSpPr>
          <p:spPr bwMode="auto">
            <a:xfrm flipH="1" flipV="1">
              <a:off x="3829370" y="4840892"/>
              <a:ext cx="38100" cy="44450"/>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sp>
          <p:nvSpPr>
            <p:cNvPr id="40" name="Arc 14"/>
            <p:cNvSpPr>
              <a:spLocks/>
            </p:cNvSpPr>
            <p:nvPr/>
          </p:nvSpPr>
          <p:spPr bwMode="auto">
            <a:xfrm>
              <a:off x="3586484" y="3977293"/>
              <a:ext cx="833437" cy="760413"/>
            </a:xfrm>
            <a:custGeom>
              <a:avLst/>
              <a:gdLst>
                <a:gd name="T0" fmla="*/ 2147483647 w 30420"/>
                <a:gd name="T1" fmla="*/ 2147483647 h 28556"/>
                <a:gd name="T2" fmla="*/ 2147483647 w 30420"/>
                <a:gd name="T3" fmla="*/ 2147483647 h 28556"/>
                <a:gd name="T4" fmla="*/ 2147483647 w 30420"/>
                <a:gd name="T5" fmla="*/ 2147483647 h 28556"/>
                <a:gd name="T6" fmla="*/ 0 60000 65536"/>
                <a:gd name="T7" fmla="*/ 0 60000 65536"/>
                <a:gd name="T8" fmla="*/ 0 60000 65536"/>
                <a:gd name="T9" fmla="*/ 0 w 30420"/>
                <a:gd name="T10" fmla="*/ 0 h 28556"/>
                <a:gd name="T11" fmla="*/ 30420 w 30420"/>
                <a:gd name="T12" fmla="*/ 28556 h 28556"/>
              </a:gdLst>
              <a:ahLst/>
              <a:cxnLst>
                <a:cxn ang="T6">
                  <a:pos x="T0" y="T1"/>
                </a:cxn>
                <a:cxn ang="T7">
                  <a:pos x="T2" y="T3"/>
                </a:cxn>
                <a:cxn ang="T8">
                  <a:pos x="T4" y="T5"/>
                </a:cxn>
              </a:cxnLst>
              <a:rect l="T9" t="T10" r="T11" b="T12"/>
              <a:pathLst>
                <a:path w="30420" h="28556" fill="none" extrusionOk="0">
                  <a:moveTo>
                    <a:pt x="1150" y="28556"/>
                  </a:moveTo>
                  <a:cubicBezTo>
                    <a:pt x="388" y="26316"/>
                    <a:pt x="0" y="23966"/>
                    <a:pt x="0" y="21600"/>
                  </a:cubicBezTo>
                  <a:cubicBezTo>
                    <a:pt x="0" y="9670"/>
                    <a:pt x="9670" y="0"/>
                    <a:pt x="21600" y="0"/>
                  </a:cubicBezTo>
                  <a:cubicBezTo>
                    <a:pt x="24639" y="0"/>
                    <a:pt x="27645" y="641"/>
                    <a:pt x="30420" y="1882"/>
                  </a:cubicBezTo>
                </a:path>
                <a:path w="30420" h="28556" stroke="0" extrusionOk="0">
                  <a:moveTo>
                    <a:pt x="1150" y="28556"/>
                  </a:moveTo>
                  <a:cubicBezTo>
                    <a:pt x="388" y="26316"/>
                    <a:pt x="0" y="23966"/>
                    <a:pt x="0" y="21600"/>
                  </a:cubicBezTo>
                  <a:cubicBezTo>
                    <a:pt x="0" y="9670"/>
                    <a:pt x="9670" y="0"/>
                    <a:pt x="21600" y="0"/>
                  </a:cubicBezTo>
                  <a:cubicBezTo>
                    <a:pt x="24639" y="0"/>
                    <a:pt x="27645" y="641"/>
                    <a:pt x="30420" y="1882"/>
                  </a:cubicBezTo>
                  <a:lnTo>
                    <a:pt x="21600" y="21600"/>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pic>
          <p:nvPicPr>
            <p:cNvPr id="62" name="Picture 61" descr="latex-image-1.pdf"/>
            <p:cNvPicPr>
              <a:picLocks noChangeAspect="1"/>
            </p:cNvPicPr>
            <p:nvPr/>
          </p:nvPicPr>
          <p:blipFill>
            <a:blip r:embed="rId3"/>
            <a:stretch>
              <a:fillRect/>
            </a:stretch>
          </p:blipFill>
          <p:spPr>
            <a:xfrm>
              <a:off x="3784920" y="5050442"/>
              <a:ext cx="292100" cy="127000"/>
            </a:xfrm>
            <a:prstGeom prst="rect">
              <a:avLst/>
            </a:prstGeom>
          </p:spPr>
        </p:pic>
        <p:pic>
          <p:nvPicPr>
            <p:cNvPr id="41" name="Picture 40" descr="latex-image-1.pdf"/>
            <p:cNvPicPr>
              <a:picLocks noChangeAspect="1"/>
            </p:cNvPicPr>
            <p:nvPr/>
          </p:nvPicPr>
          <p:blipFill>
            <a:blip r:embed="rId4"/>
            <a:stretch>
              <a:fillRect/>
            </a:stretch>
          </p:blipFill>
          <p:spPr>
            <a:xfrm>
              <a:off x="2723877" y="3799377"/>
              <a:ext cx="1104900" cy="190500"/>
            </a:xfrm>
            <a:prstGeom prst="rect">
              <a:avLst/>
            </a:prstGeom>
          </p:spPr>
        </p:pic>
        <p:pic>
          <p:nvPicPr>
            <p:cNvPr id="52" name="Picture 51" descr="latex-image-1.pdf"/>
            <p:cNvPicPr>
              <a:picLocks noChangeAspect="1"/>
            </p:cNvPicPr>
            <p:nvPr/>
          </p:nvPicPr>
          <p:blipFill>
            <a:blip r:embed="rId5"/>
            <a:stretch>
              <a:fillRect/>
            </a:stretch>
          </p:blipFill>
          <p:spPr>
            <a:xfrm>
              <a:off x="4359891" y="4697715"/>
              <a:ext cx="139700" cy="152400"/>
            </a:xfrm>
            <a:prstGeom prst="rect">
              <a:avLst/>
            </a:prstGeom>
          </p:spPr>
        </p:pic>
        <p:pic>
          <p:nvPicPr>
            <p:cNvPr id="55" name="Picture 54" descr="latex-image-1.pdf"/>
            <p:cNvPicPr>
              <a:picLocks noChangeAspect="1"/>
            </p:cNvPicPr>
            <p:nvPr/>
          </p:nvPicPr>
          <p:blipFill>
            <a:blip r:embed="rId6"/>
            <a:stretch>
              <a:fillRect/>
            </a:stretch>
          </p:blipFill>
          <p:spPr>
            <a:xfrm>
              <a:off x="4178620" y="4116993"/>
              <a:ext cx="152400" cy="152400"/>
            </a:xfrm>
            <a:prstGeom prst="rect">
              <a:avLst/>
            </a:prstGeom>
          </p:spPr>
        </p:pic>
      </p:grpSp>
      <p:sp>
        <p:nvSpPr>
          <p:cNvPr id="4" name="Title 3"/>
          <p:cNvSpPr>
            <a:spLocks noGrp="1"/>
          </p:cNvSpPr>
          <p:nvPr>
            <p:ph type="title"/>
          </p:nvPr>
        </p:nvSpPr>
        <p:spPr/>
        <p:txBody>
          <a:bodyPr/>
          <a:lstStyle/>
          <a:p>
            <a:r>
              <a:rPr lang="en-US" dirty="0"/>
              <a:t>Alternative Viewpoint</a:t>
            </a:r>
          </a:p>
        </p:txBody>
      </p:sp>
      <p:pic>
        <p:nvPicPr>
          <p:cNvPr id="8" name="Picture 7"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68630" y="1127118"/>
            <a:ext cx="8017825" cy="1931175"/>
          </a:xfrm>
          <a:prstGeom prst="rect">
            <a:avLst/>
          </a:prstGeom>
        </p:spPr>
      </p:pic>
      <p:grpSp>
        <p:nvGrpSpPr>
          <p:cNvPr id="3" name="Group 2">
            <a:extLst>
              <a:ext uri="{FF2B5EF4-FFF2-40B4-BE49-F238E27FC236}">
                <a16:creationId xmlns:a16="http://schemas.microsoft.com/office/drawing/2014/main" id="{CA595235-275F-D64C-B54B-9CD9E971F8AB}"/>
              </a:ext>
            </a:extLst>
          </p:cNvPr>
          <p:cNvGrpSpPr/>
          <p:nvPr/>
        </p:nvGrpSpPr>
        <p:grpSpPr>
          <a:xfrm>
            <a:off x="5854758" y="3417406"/>
            <a:ext cx="3644071" cy="2819605"/>
            <a:chOff x="5854759" y="3417407"/>
            <a:chExt cx="3103592" cy="2297296"/>
          </a:xfrm>
        </p:grpSpPr>
        <p:sp>
          <p:nvSpPr>
            <p:cNvPr id="37" name="Oval 3"/>
            <p:cNvSpPr>
              <a:spLocks noChangeArrowheads="1"/>
            </p:cNvSpPr>
            <p:nvPr/>
          </p:nvSpPr>
          <p:spPr bwMode="auto">
            <a:xfrm>
              <a:off x="6278995" y="3864296"/>
              <a:ext cx="1609151" cy="1493684"/>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38" name="Line 4"/>
            <p:cNvSpPr>
              <a:spLocks noChangeShapeType="1"/>
            </p:cNvSpPr>
            <p:nvPr/>
          </p:nvSpPr>
          <p:spPr bwMode="auto">
            <a:xfrm>
              <a:off x="5854759" y="4637399"/>
              <a:ext cx="2482873" cy="7135"/>
            </a:xfrm>
            <a:prstGeom prst="line">
              <a:avLst/>
            </a:prstGeom>
            <a:noFill/>
            <a:ln w="9525">
              <a:solidFill>
                <a:schemeClr val="tx1"/>
              </a:solidFill>
              <a:round/>
              <a:headEnd/>
              <a:tailEnd/>
            </a:ln>
          </p:spPr>
          <p:txBody>
            <a:bodyPr>
              <a:prstTxWarp prst="textNoShape">
                <a:avLst/>
              </a:prstTxWarp>
            </a:bodyPr>
            <a:lstStyle/>
            <a:p>
              <a:endParaRPr lang="en-US"/>
            </a:p>
          </p:txBody>
        </p:sp>
        <p:sp>
          <p:nvSpPr>
            <p:cNvPr id="39" name="Line 5"/>
            <p:cNvSpPr>
              <a:spLocks noChangeShapeType="1"/>
            </p:cNvSpPr>
            <p:nvPr/>
          </p:nvSpPr>
          <p:spPr bwMode="auto">
            <a:xfrm flipH="1">
              <a:off x="7096195" y="3417407"/>
              <a:ext cx="1" cy="2297296"/>
            </a:xfrm>
            <a:prstGeom prst="line">
              <a:avLst/>
            </a:prstGeom>
            <a:noFill/>
            <a:ln w="9525">
              <a:solidFill>
                <a:schemeClr val="tx1"/>
              </a:solidFill>
              <a:round/>
              <a:headEnd/>
              <a:tailEnd/>
            </a:ln>
          </p:spPr>
          <p:txBody>
            <a:bodyPr>
              <a:prstTxWarp prst="textNoShape">
                <a:avLst/>
              </a:prstTxWarp>
            </a:bodyPr>
            <a:lstStyle/>
            <a:p>
              <a:endParaRPr lang="en-US"/>
            </a:p>
          </p:txBody>
        </p:sp>
        <p:sp>
          <p:nvSpPr>
            <p:cNvPr id="56" name="Line 6"/>
            <p:cNvSpPr>
              <a:spLocks noChangeShapeType="1"/>
            </p:cNvSpPr>
            <p:nvPr/>
          </p:nvSpPr>
          <p:spPr bwMode="auto">
            <a:xfrm>
              <a:off x="7085795" y="4634627"/>
              <a:ext cx="681061" cy="894580"/>
            </a:xfrm>
            <a:prstGeom prst="line">
              <a:avLst/>
            </a:prstGeom>
            <a:noFill/>
            <a:ln w="9525">
              <a:solidFill>
                <a:schemeClr val="tx1"/>
              </a:solidFill>
              <a:round/>
              <a:headEnd/>
              <a:tailEnd/>
            </a:ln>
          </p:spPr>
          <p:txBody>
            <a:bodyPr>
              <a:prstTxWarp prst="textNoShape">
                <a:avLst/>
              </a:prstTxWarp>
            </a:bodyPr>
            <a:lstStyle/>
            <a:p>
              <a:endParaRPr lang="en-US"/>
            </a:p>
          </p:txBody>
        </p:sp>
        <p:sp>
          <p:nvSpPr>
            <p:cNvPr id="5" name="Arc 4"/>
            <p:cNvSpPr/>
            <p:nvPr/>
          </p:nvSpPr>
          <p:spPr>
            <a:xfrm>
              <a:off x="6147282" y="3602903"/>
              <a:ext cx="2026252" cy="1961977"/>
            </a:xfrm>
            <a:prstGeom prst="arc">
              <a:avLst>
                <a:gd name="adj1" fmla="val 15920628"/>
                <a:gd name="adj2" fmla="val 3387854"/>
              </a:avLst>
            </a:prstGeom>
            <a:ln>
              <a:solidFill>
                <a:schemeClr val="tx1"/>
              </a:solidFill>
              <a:prstDash val="dash"/>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58" name="Line 6"/>
            <p:cNvSpPr>
              <a:spLocks noChangeShapeType="1"/>
            </p:cNvSpPr>
            <p:nvPr/>
          </p:nvSpPr>
          <p:spPr bwMode="auto">
            <a:xfrm>
              <a:off x="7081925" y="4630265"/>
              <a:ext cx="1127282" cy="620698"/>
            </a:xfrm>
            <a:prstGeom prst="line">
              <a:avLst/>
            </a:prstGeom>
            <a:noFill/>
            <a:ln w="9525">
              <a:solidFill>
                <a:schemeClr val="tx1"/>
              </a:solidFill>
              <a:round/>
              <a:headEnd/>
              <a:tailEnd/>
            </a:ln>
          </p:spPr>
          <p:txBody>
            <a:bodyPr>
              <a:prstTxWarp prst="textNoShape">
                <a:avLst/>
              </a:prstTxWarp>
            </a:bodyPr>
            <a:lstStyle/>
            <a:p>
              <a:endParaRPr lang="en-US"/>
            </a:p>
          </p:txBody>
        </p:sp>
        <p:pic>
          <p:nvPicPr>
            <p:cNvPr id="59" name="Picture 58" descr="latex-image-1.pdf"/>
            <p:cNvPicPr>
              <a:picLocks noChangeAspect="1"/>
            </p:cNvPicPr>
            <p:nvPr/>
          </p:nvPicPr>
          <p:blipFill>
            <a:blip r:embed="rId6"/>
            <a:stretch>
              <a:fillRect/>
            </a:stretch>
          </p:blipFill>
          <p:spPr>
            <a:xfrm>
              <a:off x="7513091" y="4968571"/>
              <a:ext cx="152400" cy="152400"/>
            </a:xfrm>
            <a:prstGeom prst="rect">
              <a:avLst/>
            </a:prstGeom>
          </p:spPr>
        </p:pic>
        <p:sp>
          <p:nvSpPr>
            <p:cNvPr id="60" name="Arc 59"/>
            <p:cNvSpPr/>
            <p:nvPr/>
          </p:nvSpPr>
          <p:spPr>
            <a:xfrm>
              <a:off x="7198651" y="4554369"/>
              <a:ext cx="304221" cy="475427"/>
            </a:xfrm>
            <a:prstGeom prst="arc">
              <a:avLst>
                <a:gd name="adj1" fmla="val 1710740"/>
                <a:gd name="adj2" fmla="val 4724442"/>
              </a:avLst>
            </a:prstGeom>
            <a:ln>
              <a:solidFill>
                <a:schemeClr val="tx1"/>
              </a:solidFill>
              <a:prstDash val="dash"/>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1" name="Arc 60"/>
            <p:cNvSpPr/>
            <p:nvPr/>
          </p:nvSpPr>
          <p:spPr>
            <a:xfrm>
              <a:off x="6787414" y="4423366"/>
              <a:ext cx="615575" cy="585020"/>
            </a:xfrm>
            <a:prstGeom prst="arc">
              <a:avLst>
                <a:gd name="adj1" fmla="val 1135457"/>
                <a:gd name="adj2" fmla="val 15939960"/>
              </a:avLst>
            </a:prstGeom>
            <a:ln>
              <a:solidFill>
                <a:schemeClr val="tx1"/>
              </a:solidFill>
              <a:prstDash val="dash"/>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pic>
          <p:nvPicPr>
            <p:cNvPr id="64" name="Picture 63" descr="latex-image-1.pdf"/>
            <p:cNvPicPr>
              <a:picLocks noChangeAspect="1"/>
            </p:cNvPicPr>
            <p:nvPr/>
          </p:nvPicPr>
          <p:blipFill>
            <a:blip r:embed="rId5"/>
            <a:stretch>
              <a:fillRect/>
            </a:stretch>
          </p:blipFill>
          <p:spPr>
            <a:xfrm>
              <a:off x="6681237" y="4364971"/>
              <a:ext cx="139700" cy="152400"/>
            </a:xfrm>
            <a:prstGeom prst="rect">
              <a:avLst/>
            </a:prstGeom>
          </p:spPr>
        </p:pic>
        <p:sp>
          <p:nvSpPr>
            <p:cNvPr id="65" name="Arc 64"/>
            <p:cNvSpPr/>
            <p:nvPr/>
          </p:nvSpPr>
          <p:spPr>
            <a:xfrm>
              <a:off x="6760865" y="4209932"/>
              <a:ext cx="708907" cy="712845"/>
            </a:xfrm>
            <a:prstGeom prst="arc">
              <a:avLst>
                <a:gd name="adj1" fmla="val 16090628"/>
                <a:gd name="adj2" fmla="val 2528127"/>
              </a:avLst>
            </a:prstGeom>
            <a:ln>
              <a:solidFill>
                <a:schemeClr val="tx1"/>
              </a:solidFill>
              <a:prstDash val="dash"/>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pic>
          <p:nvPicPr>
            <p:cNvPr id="10" name="Picture 9"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11413" y="4287663"/>
              <a:ext cx="464277" cy="128569"/>
            </a:xfrm>
            <a:prstGeom prst="rect">
              <a:avLst/>
            </a:prstGeom>
          </p:spPr>
        </p:pic>
        <p:pic>
          <p:nvPicPr>
            <p:cNvPr id="12" name="Picture 11"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54682" y="3488602"/>
              <a:ext cx="1303669" cy="158554"/>
            </a:xfrm>
            <a:prstGeom prst="rect">
              <a:avLst/>
            </a:prstGeom>
          </p:spPr>
        </p:pic>
      </p:grpSp>
      <p:sp>
        <p:nvSpPr>
          <p:cNvPr id="13" name="Right Arrow 12"/>
          <p:cNvSpPr/>
          <p:nvPr/>
        </p:nvSpPr>
        <p:spPr>
          <a:xfrm>
            <a:off x="5091595" y="4749464"/>
            <a:ext cx="553977" cy="2837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4608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Alternative Viewpoint</a:t>
            </a:r>
          </a:p>
        </p:txBody>
      </p:sp>
      <p:sp>
        <p:nvSpPr>
          <p:cNvPr id="13" name="Right Arrow 12"/>
          <p:cNvSpPr/>
          <p:nvPr/>
        </p:nvSpPr>
        <p:spPr>
          <a:xfrm>
            <a:off x="5755723" y="4299885"/>
            <a:ext cx="553977" cy="2837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2" name="Picture 41"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0976" y="1270999"/>
            <a:ext cx="7160911" cy="1065723"/>
          </a:xfrm>
          <a:prstGeom prst="rect">
            <a:avLst/>
          </a:prstGeom>
        </p:spPr>
      </p:pic>
      <p:grpSp>
        <p:nvGrpSpPr>
          <p:cNvPr id="43" name="Group 42"/>
          <p:cNvGrpSpPr/>
          <p:nvPr/>
        </p:nvGrpSpPr>
        <p:grpSpPr>
          <a:xfrm>
            <a:off x="2224593" y="2864506"/>
            <a:ext cx="3079583" cy="2868682"/>
            <a:chOff x="4641850" y="2563360"/>
            <a:chExt cx="1435100" cy="1595890"/>
          </a:xfrm>
        </p:grpSpPr>
        <p:sp>
          <p:nvSpPr>
            <p:cNvPr id="44" name="Oval 16"/>
            <p:cNvSpPr>
              <a:spLocks noChangeArrowheads="1"/>
            </p:cNvSpPr>
            <p:nvPr/>
          </p:nvSpPr>
          <p:spPr bwMode="auto">
            <a:xfrm>
              <a:off x="4914900" y="3079750"/>
              <a:ext cx="908050" cy="895350"/>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45" name="Line 17"/>
            <p:cNvSpPr>
              <a:spLocks noChangeShapeType="1"/>
            </p:cNvSpPr>
            <p:nvPr/>
          </p:nvSpPr>
          <p:spPr bwMode="auto">
            <a:xfrm>
              <a:off x="4749800" y="3543300"/>
              <a:ext cx="1327150" cy="0"/>
            </a:xfrm>
            <a:prstGeom prst="line">
              <a:avLst/>
            </a:prstGeom>
            <a:noFill/>
            <a:ln w="9525">
              <a:solidFill>
                <a:schemeClr val="tx1"/>
              </a:solidFill>
              <a:round/>
              <a:headEnd/>
              <a:tailEnd/>
            </a:ln>
          </p:spPr>
          <p:txBody>
            <a:bodyPr>
              <a:prstTxWarp prst="textNoShape">
                <a:avLst/>
              </a:prstTxWarp>
            </a:bodyPr>
            <a:lstStyle/>
            <a:p>
              <a:endParaRPr lang="en-US"/>
            </a:p>
          </p:txBody>
        </p:sp>
        <p:sp>
          <p:nvSpPr>
            <p:cNvPr id="46" name="Line 18"/>
            <p:cNvSpPr>
              <a:spLocks noChangeShapeType="1"/>
            </p:cNvSpPr>
            <p:nvPr/>
          </p:nvSpPr>
          <p:spPr bwMode="auto">
            <a:xfrm>
              <a:off x="5372100" y="2857500"/>
              <a:ext cx="0" cy="1301750"/>
            </a:xfrm>
            <a:prstGeom prst="line">
              <a:avLst/>
            </a:prstGeom>
            <a:noFill/>
            <a:ln w="9525">
              <a:solidFill>
                <a:schemeClr val="tx1"/>
              </a:solidFill>
              <a:round/>
              <a:headEnd/>
              <a:tailEnd/>
            </a:ln>
          </p:spPr>
          <p:txBody>
            <a:bodyPr>
              <a:prstTxWarp prst="textNoShape">
                <a:avLst/>
              </a:prstTxWarp>
            </a:bodyPr>
            <a:lstStyle/>
            <a:p>
              <a:endParaRPr lang="en-US"/>
            </a:p>
          </p:txBody>
        </p:sp>
        <p:sp>
          <p:nvSpPr>
            <p:cNvPr id="47" name="Line 19"/>
            <p:cNvSpPr>
              <a:spLocks noChangeShapeType="1"/>
            </p:cNvSpPr>
            <p:nvPr/>
          </p:nvSpPr>
          <p:spPr bwMode="auto">
            <a:xfrm flipV="1">
              <a:off x="5372100" y="3035300"/>
              <a:ext cx="692150" cy="508000"/>
            </a:xfrm>
            <a:prstGeom prst="line">
              <a:avLst/>
            </a:prstGeom>
            <a:noFill/>
            <a:ln w="9525">
              <a:solidFill>
                <a:schemeClr val="tx1"/>
              </a:solidFill>
              <a:round/>
              <a:headEnd/>
              <a:tailEnd/>
            </a:ln>
          </p:spPr>
          <p:txBody>
            <a:bodyPr>
              <a:prstTxWarp prst="textNoShape">
                <a:avLst/>
              </a:prstTxWarp>
            </a:bodyPr>
            <a:lstStyle/>
            <a:p>
              <a:endParaRPr lang="en-US"/>
            </a:p>
          </p:txBody>
        </p:sp>
        <p:sp>
          <p:nvSpPr>
            <p:cNvPr id="48" name="Line 20"/>
            <p:cNvSpPr>
              <a:spLocks noChangeShapeType="1"/>
            </p:cNvSpPr>
            <p:nvPr/>
          </p:nvSpPr>
          <p:spPr bwMode="auto">
            <a:xfrm flipH="1" flipV="1">
              <a:off x="4641850" y="3136900"/>
              <a:ext cx="730250" cy="406400"/>
            </a:xfrm>
            <a:prstGeom prst="line">
              <a:avLst/>
            </a:prstGeom>
            <a:noFill/>
            <a:ln w="9525">
              <a:solidFill>
                <a:schemeClr val="tx1"/>
              </a:solidFill>
              <a:round/>
              <a:headEnd/>
              <a:tailEnd/>
            </a:ln>
          </p:spPr>
          <p:txBody>
            <a:bodyPr>
              <a:prstTxWarp prst="textNoShape">
                <a:avLst/>
              </a:prstTxWarp>
            </a:bodyPr>
            <a:lstStyle/>
            <a:p>
              <a:endParaRPr lang="en-US"/>
            </a:p>
          </p:txBody>
        </p:sp>
        <p:sp>
          <p:nvSpPr>
            <p:cNvPr id="49" name="Arc 21"/>
            <p:cNvSpPr>
              <a:spLocks/>
            </p:cNvSpPr>
            <p:nvPr/>
          </p:nvSpPr>
          <p:spPr bwMode="auto">
            <a:xfrm>
              <a:off x="5378450" y="3233738"/>
              <a:ext cx="244475" cy="301625"/>
            </a:xfrm>
            <a:custGeom>
              <a:avLst/>
              <a:gdLst>
                <a:gd name="T0" fmla="*/ 0 w 17443"/>
                <a:gd name="T1" fmla="*/ 0 h 21600"/>
                <a:gd name="T2" fmla="*/ 2147483647 w 17443"/>
                <a:gd name="T3" fmla="*/ 2147483647 h 21600"/>
                <a:gd name="T4" fmla="*/ 0 w 17443"/>
                <a:gd name="T5" fmla="*/ 2147483647 h 21600"/>
                <a:gd name="T6" fmla="*/ 0 60000 65536"/>
                <a:gd name="T7" fmla="*/ 0 60000 65536"/>
                <a:gd name="T8" fmla="*/ 0 60000 65536"/>
                <a:gd name="T9" fmla="*/ 0 w 17443"/>
                <a:gd name="T10" fmla="*/ 0 h 21600"/>
                <a:gd name="T11" fmla="*/ 17443 w 17443"/>
                <a:gd name="T12" fmla="*/ 21600 h 21600"/>
              </a:gdLst>
              <a:ahLst/>
              <a:cxnLst>
                <a:cxn ang="T6">
                  <a:pos x="T0" y="T1"/>
                </a:cxn>
                <a:cxn ang="T7">
                  <a:pos x="T2" y="T3"/>
                </a:cxn>
                <a:cxn ang="T8">
                  <a:pos x="T4" y="T5"/>
                </a:cxn>
              </a:cxnLst>
              <a:rect l="T9" t="T10" r="T11" b="T12"/>
              <a:pathLst>
                <a:path w="17443" h="21600" fill="none" extrusionOk="0">
                  <a:moveTo>
                    <a:pt x="0" y="-1"/>
                  </a:moveTo>
                  <a:cubicBezTo>
                    <a:pt x="6895" y="-1"/>
                    <a:pt x="13376" y="3291"/>
                    <a:pt x="17442" y="8860"/>
                  </a:cubicBezTo>
                </a:path>
                <a:path w="17443" h="21600" stroke="0" extrusionOk="0">
                  <a:moveTo>
                    <a:pt x="0" y="-1"/>
                  </a:moveTo>
                  <a:cubicBezTo>
                    <a:pt x="6895" y="-1"/>
                    <a:pt x="13376" y="3291"/>
                    <a:pt x="17442" y="8860"/>
                  </a:cubicBezTo>
                  <a:lnTo>
                    <a:pt x="0" y="21600"/>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sp>
          <p:nvSpPr>
            <p:cNvPr id="50" name="Line 22"/>
            <p:cNvSpPr>
              <a:spLocks noChangeShapeType="1"/>
            </p:cNvSpPr>
            <p:nvPr/>
          </p:nvSpPr>
          <p:spPr bwMode="auto">
            <a:xfrm flipH="1" flipV="1">
              <a:off x="5029200" y="3816350"/>
              <a:ext cx="38100" cy="44450"/>
            </a:xfrm>
            <a:prstGeom prst="line">
              <a:avLst/>
            </a:prstGeom>
            <a:noFill/>
            <a:ln w="9525">
              <a:solidFill>
                <a:schemeClr val="tx1"/>
              </a:solidFill>
              <a:round/>
              <a:headEnd type="triangle" w="med" len="med"/>
              <a:tailEnd/>
            </a:ln>
          </p:spPr>
          <p:txBody>
            <a:bodyPr>
              <a:prstTxWarp prst="textNoShape">
                <a:avLst/>
              </a:prstTxWarp>
            </a:bodyPr>
            <a:lstStyle/>
            <a:p>
              <a:endParaRPr lang="en-US"/>
            </a:p>
          </p:txBody>
        </p:sp>
        <p:sp>
          <p:nvSpPr>
            <p:cNvPr id="51" name="Arc 25"/>
            <p:cNvSpPr>
              <a:spLocks/>
            </p:cNvSpPr>
            <p:nvPr/>
          </p:nvSpPr>
          <p:spPr bwMode="auto">
            <a:xfrm>
              <a:off x="4868863" y="2952750"/>
              <a:ext cx="981075" cy="574675"/>
            </a:xfrm>
            <a:custGeom>
              <a:avLst/>
              <a:gdLst>
                <a:gd name="T0" fmla="*/ 0 w 35800"/>
                <a:gd name="T1" fmla="*/ 2147483647 h 21600"/>
                <a:gd name="T2" fmla="*/ 2147483647 w 35800"/>
                <a:gd name="T3" fmla="*/ 2147483647 h 21600"/>
                <a:gd name="T4" fmla="*/ 2147483647 w 35800"/>
                <a:gd name="T5" fmla="*/ 2147483647 h 21600"/>
                <a:gd name="T6" fmla="*/ 0 60000 65536"/>
                <a:gd name="T7" fmla="*/ 0 60000 65536"/>
                <a:gd name="T8" fmla="*/ 0 60000 65536"/>
                <a:gd name="T9" fmla="*/ 0 w 35800"/>
                <a:gd name="T10" fmla="*/ 0 h 21600"/>
                <a:gd name="T11" fmla="*/ 35800 w 35800"/>
                <a:gd name="T12" fmla="*/ 21600 h 21600"/>
              </a:gdLst>
              <a:ahLst/>
              <a:cxnLst>
                <a:cxn ang="T6">
                  <a:pos x="T0" y="T1"/>
                </a:cxn>
                <a:cxn ang="T7">
                  <a:pos x="T2" y="T3"/>
                </a:cxn>
                <a:cxn ang="T8">
                  <a:pos x="T4" y="T5"/>
                </a:cxn>
              </a:cxnLst>
              <a:rect l="T9" t="T10" r="T11" b="T12"/>
              <a:pathLst>
                <a:path w="35800" h="21600" fill="none" extrusionOk="0">
                  <a:moveTo>
                    <a:pt x="0" y="10796"/>
                  </a:moveTo>
                  <a:cubicBezTo>
                    <a:pt x="3859" y="4115"/>
                    <a:pt x="10988" y="-1"/>
                    <a:pt x="18704" y="-1"/>
                  </a:cubicBezTo>
                  <a:cubicBezTo>
                    <a:pt x="25395" y="-1"/>
                    <a:pt x="31709" y="3101"/>
                    <a:pt x="35799" y="8398"/>
                  </a:cubicBezTo>
                </a:path>
                <a:path w="35800" h="21600" stroke="0" extrusionOk="0">
                  <a:moveTo>
                    <a:pt x="0" y="10796"/>
                  </a:moveTo>
                  <a:cubicBezTo>
                    <a:pt x="3859" y="4115"/>
                    <a:pt x="10988" y="-1"/>
                    <a:pt x="18704" y="-1"/>
                  </a:cubicBezTo>
                  <a:cubicBezTo>
                    <a:pt x="25395" y="-1"/>
                    <a:pt x="31709" y="3101"/>
                    <a:pt x="35799" y="8398"/>
                  </a:cubicBezTo>
                  <a:lnTo>
                    <a:pt x="18704" y="21600"/>
                  </a:lnTo>
                  <a:close/>
                </a:path>
              </a:pathLst>
            </a:custGeom>
            <a:noFill/>
            <a:ln w="9525">
              <a:solidFill>
                <a:schemeClr val="tx1"/>
              </a:solidFill>
              <a:prstDash val="dash"/>
              <a:round/>
              <a:headEnd type="triangle" w="med" len="med"/>
              <a:tailEnd/>
            </a:ln>
          </p:spPr>
          <p:txBody>
            <a:bodyPr wrap="none" anchor="ctr">
              <a:prstTxWarp prst="textNoShape">
                <a:avLst/>
              </a:prstTxWarp>
            </a:bodyPr>
            <a:lstStyle/>
            <a:p>
              <a:endParaRPr lang="en-US"/>
            </a:p>
          </p:txBody>
        </p:sp>
        <p:sp>
          <p:nvSpPr>
            <p:cNvPr id="53" name="Arc 28"/>
            <p:cNvSpPr>
              <a:spLocks/>
            </p:cNvSpPr>
            <p:nvPr/>
          </p:nvSpPr>
          <p:spPr bwMode="auto">
            <a:xfrm>
              <a:off x="5164138" y="3333750"/>
              <a:ext cx="419100" cy="406400"/>
            </a:xfrm>
            <a:custGeom>
              <a:avLst/>
              <a:gdLst>
                <a:gd name="T0" fmla="*/ 1856193803 w 43200"/>
                <a:gd name="T1" fmla="*/ 0 h 43200"/>
                <a:gd name="T2" fmla="*/ 206417567 w 43200"/>
                <a:gd name="T3" fmla="*/ 862129613 h 43200"/>
                <a:gd name="T4" fmla="*/ 1856193803 w 43200"/>
                <a:gd name="T5" fmla="*/ 1591488383 h 43200"/>
                <a:gd name="T6" fmla="*/ 0 60000 65536"/>
                <a:gd name="T7" fmla="*/ 0 60000 65536"/>
                <a:gd name="T8" fmla="*/ 0 60000 65536"/>
                <a:gd name="T9" fmla="*/ 0 w 43200"/>
                <a:gd name="T10" fmla="*/ 0 h 43200"/>
                <a:gd name="T11" fmla="*/ 43200 w 43200"/>
                <a:gd name="T12" fmla="*/ 43200 h 43200"/>
              </a:gdLst>
              <a:ahLst/>
              <a:cxnLst>
                <a:cxn ang="T6">
                  <a:pos x="T0" y="T1"/>
                </a:cxn>
                <a:cxn ang="T7">
                  <a:pos x="T2" y="T3"/>
                </a:cxn>
                <a:cxn ang="T8">
                  <a:pos x="T4" y="T5"/>
                </a:cxn>
              </a:cxnLst>
              <a:rect l="T9" t="T10" r="T11" b="T12"/>
              <a:pathLst>
                <a:path w="43200" h="43200" fill="none" extrusionOk="0">
                  <a:moveTo>
                    <a:pt x="21600" y="-1"/>
                  </a:moveTo>
                  <a:cubicBezTo>
                    <a:pt x="33529" y="0"/>
                    <a:pt x="43200" y="9670"/>
                    <a:pt x="43200" y="21600"/>
                  </a:cubicBezTo>
                  <a:cubicBezTo>
                    <a:pt x="43200" y="33529"/>
                    <a:pt x="33529" y="43200"/>
                    <a:pt x="21600" y="43200"/>
                  </a:cubicBezTo>
                  <a:cubicBezTo>
                    <a:pt x="9670" y="43200"/>
                    <a:pt x="0" y="33529"/>
                    <a:pt x="0" y="21600"/>
                  </a:cubicBezTo>
                  <a:cubicBezTo>
                    <a:pt x="0" y="18156"/>
                    <a:pt x="823" y="14761"/>
                    <a:pt x="2401" y="11700"/>
                  </a:cubicBezTo>
                </a:path>
                <a:path w="43200" h="43200" stroke="0" extrusionOk="0">
                  <a:moveTo>
                    <a:pt x="21600" y="-1"/>
                  </a:moveTo>
                  <a:cubicBezTo>
                    <a:pt x="33529" y="0"/>
                    <a:pt x="43200" y="9670"/>
                    <a:pt x="43200" y="21600"/>
                  </a:cubicBezTo>
                  <a:cubicBezTo>
                    <a:pt x="43200" y="33529"/>
                    <a:pt x="33529" y="43200"/>
                    <a:pt x="21600" y="43200"/>
                  </a:cubicBezTo>
                  <a:cubicBezTo>
                    <a:pt x="9670" y="43200"/>
                    <a:pt x="0" y="33529"/>
                    <a:pt x="0" y="21600"/>
                  </a:cubicBezTo>
                  <a:cubicBezTo>
                    <a:pt x="0" y="18156"/>
                    <a:pt x="823" y="14761"/>
                    <a:pt x="2401" y="11700"/>
                  </a:cubicBezTo>
                  <a:lnTo>
                    <a:pt x="21600" y="21600"/>
                  </a:lnTo>
                  <a:close/>
                </a:path>
              </a:pathLst>
            </a:custGeom>
            <a:noFill/>
            <a:ln w="9525">
              <a:solidFill>
                <a:schemeClr val="tx1"/>
              </a:solidFill>
              <a:prstDash val="dash"/>
              <a:round/>
              <a:headEnd/>
              <a:tailEnd type="triangle" w="med" len="med"/>
            </a:ln>
          </p:spPr>
          <p:txBody>
            <a:bodyPr wrap="none" anchor="ctr">
              <a:prstTxWarp prst="textNoShape">
                <a:avLst/>
              </a:prstTxWarp>
            </a:bodyPr>
            <a:lstStyle/>
            <a:p>
              <a:endParaRPr lang="en-US"/>
            </a:p>
          </p:txBody>
        </p:sp>
        <p:pic>
          <p:nvPicPr>
            <p:cNvPr id="54" name="Picture 53" descr="latex-image-1.pdf"/>
            <p:cNvPicPr>
              <a:picLocks noChangeAspect="1"/>
            </p:cNvPicPr>
            <p:nvPr/>
          </p:nvPicPr>
          <p:blipFill>
            <a:blip r:embed="rId4"/>
            <a:stretch>
              <a:fillRect/>
            </a:stretch>
          </p:blipFill>
          <p:spPr>
            <a:xfrm>
              <a:off x="4908550" y="4019550"/>
              <a:ext cx="406400" cy="127000"/>
            </a:xfrm>
            <a:prstGeom prst="rect">
              <a:avLst/>
            </a:prstGeom>
          </p:spPr>
        </p:pic>
        <p:pic>
          <p:nvPicPr>
            <p:cNvPr id="57" name="Picture 56" descr="latex-image-1.pdf"/>
            <p:cNvPicPr>
              <a:picLocks noChangeAspect="1"/>
            </p:cNvPicPr>
            <p:nvPr/>
          </p:nvPicPr>
          <p:blipFill>
            <a:blip r:embed="rId5"/>
            <a:stretch>
              <a:fillRect/>
            </a:stretch>
          </p:blipFill>
          <p:spPr>
            <a:xfrm>
              <a:off x="4748699" y="2563360"/>
              <a:ext cx="1104900" cy="190500"/>
            </a:xfrm>
            <a:prstGeom prst="rect">
              <a:avLst/>
            </a:prstGeom>
          </p:spPr>
        </p:pic>
        <p:pic>
          <p:nvPicPr>
            <p:cNvPr id="63" name="Picture 62" descr="latex-image-1.pdf"/>
            <p:cNvPicPr>
              <a:picLocks noChangeAspect="1"/>
            </p:cNvPicPr>
            <p:nvPr/>
          </p:nvPicPr>
          <p:blipFill>
            <a:blip r:embed="rId6"/>
            <a:stretch>
              <a:fillRect/>
            </a:stretch>
          </p:blipFill>
          <p:spPr>
            <a:xfrm>
              <a:off x="5464472" y="3122763"/>
              <a:ext cx="139700" cy="152400"/>
            </a:xfrm>
            <a:prstGeom prst="rect">
              <a:avLst/>
            </a:prstGeom>
          </p:spPr>
        </p:pic>
        <p:pic>
          <p:nvPicPr>
            <p:cNvPr id="66" name="Picture 65" descr="latex-image-1.pdf"/>
            <p:cNvPicPr>
              <a:picLocks noChangeAspect="1"/>
            </p:cNvPicPr>
            <p:nvPr/>
          </p:nvPicPr>
          <p:blipFill>
            <a:blip r:embed="rId7"/>
            <a:stretch>
              <a:fillRect/>
            </a:stretch>
          </p:blipFill>
          <p:spPr>
            <a:xfrm>
              <a:off x="5536481" y="3659036"/>
              <a:ext cx="152400" cy="152400"/>
            </a:xfrm>
            <a:prstGeom prst="rect">
              <a:avLst/>
            </a:prstGeom>
          </p:spPr>
        </p:pic>
      </p:grpSp>
      <p:grpSp>
        <p:nvGrpSpPr>
          <p:cNvPr id="2" name="Group 1">
            <a:extLst>
              <a:ext uri="{FF2B5EF4-FFF2-40B4-BE49-F238E27FC236}">
                <a16:creationId xmlns:a16="http://schemas.microsoft.com/office/drawing/2014/main" id="{1DAE31AB-99B0-B148-82A2-BA0E47A751EC}"/>
              </a:ext>
            </a:extLst>
          </p:cNvPr>
          <p:cNvGrpSpPr/>
          <p:nvPr/>
        </p:nvGrpSpPr>
        <p:grpSpPr>
          <a:xfrm>
            <a:off x="6519929" y="3048298"/>
            <a:ext cx="3846912" cy="2684890"/>
            <a:chOff x="5154963" y="3387101"/>
            <a:chExt cx="3182669" cy="2327602"/>
          </a:xfrm>
        </p:grpSpPr>
        <p:sp>
          <p:nvSpPr>
            <p:cNvPr id="37" name="Oval 3"/>
            <p:cNvSpPr>
              <a:spLocks noChangeArrowheads="1"/>
            </p:cNvSpPr>
            <p:nvPr/>
          </p:nvSpPr>
          <p:spPr bwMode="auto">
            <a:xfrm>
              <a:off x="6278995" y="3864296"/>
              <a:ext cx="1609151" cy="1493684"/>
            </a:xfrm>
            <a:prstGeom prst="ellipse">
              <a:avLst/>
            </a:prstGeom>
            <a:noFill/>
            <a:ln w="9525">
              <a:solidFill>
                <a:schemeClr val="tx1"/>
              </a:solidFill>
              <a:round/>
              <a:headEnd/>
              <a:tailEnd/>
            </a:ln>
          </p:spPr>
          <p:txBody>
            <a:bodyPr wrap="none" anchor="ctr">
              <a:prstTxWarp prst="textNoShape">
                <a:avLst/>
              </a:prstTxWarp>
            </a:bodyPr>
            <a:lstStyle/>
            <a:p>
              <a:endParaRPr lang="en-US"/>
            </a:p>
          </p:txBody>
        </p:sp>
        <p:sp>
          <p:nvSpPr>
            <p:cNvPr id="38" name="Line 4"/>
            <p:cNvSpPr>
              <a:spLocks noChangeShapeType="1"/>
            </p:cNvSpPr>
            <p:nvPr/>
          </p:nvSpPr>
          <p:spPr bwMode="auto">
            <a:xfrm>
              <a:off x="5854759" y="4637399"/>
              <a:ext cx="2482873" cy="7135"/>
            </a:xfrm>
            <a:prstGeom prst="line">
              <a:avLst/>
            </a:prstGeom>
            <a:noFill/>
            <a:ln w="9525">
              <a:solidFill>
                <a:schemeClr val="tx1"/>
              </a:solidFill>
              <a:round/>
              <a:headEnd/>
              <a:tailEnd/>
            </a:ln>
          </p:spPr>
          <p:txBody>
            <a:bodyPr>
              <a:prstTxWarp prst="textNoShape">
                <a:avLst/>
              </a:prstTxWarp>
            </a:bodyPr>
            <a:lstStyle/>
            <a:p>
              <a:endParaRPr lang="en-US"/>
            </a:p>
          </p:txBody>
        </p:sp>
        <p:sp>
          <p:nvSpPr>
            <p:cNvPr id="39" name="Line 5"/>
            <p:cNvSpPr>
              <a:spLocks noChangeShapeType="1"/>
            </p:cNvSpPr>
            <p:nvPr/>
          </p:nvSpPr>
          <p:spPr bwMode="auto">
            <a:xfrm flipH="1">
              <a:off x="7096195" y="3417407"/>
              <a:ext cx="1" cy="2297296"/>
            </a:xfrm>
            <a:prstGeom prst="line">
              <a:avLst/>
            </a:prstGeom>
            <a:noFill/>
            <a:ln w="9525">
              <a:solidFill>
                <a:schemeClr val="tx1"/>
              </a:solidFill>
              <a:round/>
              <a:headEnd/>
              <a:tailEnd/>
            </a:ln>
          </p:spPr>
          <p:txBody>
            <a:bodyPr>
              <a:prstTxWarp prst="textNoShape">
                <a:avLst/>
              </a:prstTxWarp>
            </a:bodyPr>
            <a:lstStyle/>
            <a:p>
              <a:endParaRPr lang="en-US"/>
            </a:p>
          </p:txBody>
        </p:sp>
        <p:sp>
          <p:nvSpPr>
            <p:cNvPr id="56" name="Line 6"/>
            <p:cNvSpPr>
              <a:spLocks noChangeShapeType="1"/>
            </p:cNvSpPr>
            <p:nvPr/>
          </p:nvSpPr>
          <p:spPr bwMode="auto">
            <a:xfrm flipH="1">
              <a:off x="5743505" y="4634628"/>
              <a:ext cx="1342290" cy="278567"/>
            </a:xfrm>
            <a:prstGeom prst="line">
              <a:avLst/>
            </a:prstGeom>
            <a:noFill/>
            <a:ln w="9525">
              <a:solidFill>
                <a:schemeClr val="tx1"/>
              </a:solidFill>
              <a:round/>
              <a:headEnd/>
              <a:tailEnd/>
            </a:ln>
          </p:spPr>
          <p:txBody>
            <a:bodyPr>
              <a:prstTxWarp prst="textNoShape">
                <a:avLst/>
              </a:prstTxWarp>
            </a:bodyPr>
            <a:lstStyle/>
            <a:p>
              <a:endParaRPr lang="en-US"/>
            </a:p>
          </p:txBody>
        </p:sp>
        <p:sp>
          <p:nvSpPr>
            <p:cNvPr id="5" name="Arc 4"/>
            <p:cNvSpPr/>
            <p:nvPr/>
          </p:nvSpPr>
          <p:spPr>
            <a:xfrm>
              <a:off x="5952391" y="3577836"/>
              <a:ext cx="2364598" cy="2087379"/>
            </a:xfrm>
            <a:prstGeom prst="arc">
              <a:avLst>
                <a:gd name="adj1" fmla="val 10005200"/>
                <a:gd name="adj2" fmla="val 15921915"/>
              </a:avLst>
            </a:prstGeom>
            <a:ln>
              <a:solidFill>
                <a:schemeClr val="tx1"/>
              </a:solidFill>
              <a:prstDash val="dash"/>
              <a:headEnd type="none"/>
              <a:tailEnd type="arrow"/>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58" name="Line 6"/>
            <p:cNvSpPr>
              <a:spLocks noChangeShapeType="1"/>
            </p:cNvSpPr>
            <p:nvPr/>
          </p:nvSpPr>
          <p:spPr bwMode="auto">
            <a:xfrm flipH="1" flipV="1">
              <a:off x="6194699" y="3668185"/>
              <a:ext cx="887226" cy="962081"/>
            </a:xfrm>
            <a:prstGeom prst="line">
              <a:avLst/>
            </a:prstGeom>
            <a:noFill/>
            <a:ln w="9525">
              <a:solidFill>
                <a:schemeClr val="tx1"/>
              </a:solidFill>
              <a:round/>
              <a:headEnd/>
              <a:tailEnd/>
            </a:ln>
          </p:spPr>
          <p:txBody>
            <a:bodyPr>
              <a:prstTxWarp prst="textNoShape">
                <a:avLst/>
              </a:prstTxWarp>
            </a:bodyPr>
            <a:lstStyle/>
            <a:p>
              <a:endParaRPr lang="en-US"/>
            </a:p>
          </p:txBody>
        </p:sp>
        <p:pic>
          <p:nvPicPr>
            <p:cNvPr id="59" name="Picture 58" descr="latex-image-1.pdf"/>
            <p:cNvPicPr>
              <a:picLocks noChangeAspect="1"/>
            </p:cNvPicPr>
            <p:nvPr/>
          </p:nvPicPr>
          <p:blipFill>
            <a:blip r:embed="rId8"/>
            <a:stretch>
              <a:fillRect/>
            </a:stretch>
          </p:blipFill>
          <p:spPr>
            <a:xfrm>
              <a:off x="7421181" y="4876658"/>
              <a:ext cx="152400" cy="152400"/>
            </a:xfrm>
            <a:prstGeom prst="rect">
              <a:avLst/>
            </a:prstGeom>
          </p:spPr>
        </p:pic>
        <p:sp>
          <p:nvSpPr>
            <p:cNvPr id="61" name="Arc 60"/>
            <p:cNvSpPr/>
            <p:nvPr/>
          </p:nvSpPr>
          <p:spPr>
            <a:xfrm>
              <a:off x="6545107" y="4039001"/>
              <a:ext cx="1061665" cy="1058020"/>
            </a:xfrm>
            <a:prstGeom prst="arc">
              <a:avLst>
                <a:gd name="adj1" fmla="val 13353143"/>
                <a:gd name="adj2" fmla="val 16136180"/>
              </a:avLst>
            </a:prstGeom>
            <a:ln>
              <a:solidFill>
                <a:schemeClr val="tx1"/>
              </a:solidFill>
              <a:prstDash val="dash"/>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pic>
          <p:nvPicPr>
            <p:cNvPr id="64" name="Picture 63" descr="latex-image-1.pdf"/>
            <p:cNvPicPr>
              <a:picLocks noChangeAspect="1"/>
            </p:cNvPicPr>
            <p:nvPr/>
          </p:nvPicPr>
          <p:blipFill>
            <a:blip r:embed="rId9"/>
            <a:stretch>
              <a:fillRect/>
            </a:stretch>
          </p:blipFill>
          <p:spPr>
            <a:xfrm>
              <a:off x="6839990" y="4114298"/>
              <a:ext cx="139700" cy="152400"/>
            </a:xfrm>
            <a:prstGeom prst="rect">
              <a:avLst/>
            </a:prstGeom>
          </p:spPr>
        </p:pic>
        <p:sp>
          <p:nvSpPr>
            <p:cNvPr id="65" name="Arc 64"/>
            <p:cNvSpPr/>
            <p:nvPr/>
          </p:nvSpPr>
          <p:spPr>
            <a:xfrm>
              <a:off x="6760865" y="4209932"/>
              <a:ext cx="708907" cy="712845"/>
            </a:xfrm>
            <a:prstGeom prst="arc">
              <a:avLst>
                <a:gd name="adj1" fmla="val 13143586"/>
                <a:gd name="adj2" fmla="val 9432047"/>
              </a:avLst>
            </a:prstGeom>
            <a:ln>
              <a:solidFill>
                <a:schemeClr val="tx1"/>
              </a:solidFill>
              <a:prstDash val="dash"/>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67" name="Arc 66"/>
            <p:cNvSpPr/>
            <p:nvPr/>
          </p:nvSpPr>
          <p:spPr>
            <a:xfrm>
              <a:off x="6670956" y="4136723"/>
              <a:ext cx="860616" cy="868382"/>
            </a:xfrm>
            <a:prstGeom prst="arc">
              <a:avLst>
                <a:gd name="adj1" fmla="val 9649403"/>
                <a:gd name="adj2" fmla="val 13230914"/>
              </a:avLst>
            </a:prstGeom>
            <a:ln>
              <a:solidFill>
                <a:schemeClr val="tx1"/>
              </a:solidFill>
              <a:prstDash val="dash"/>
              <a:tailEnd type="stealth"/>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pic>
          <p:nvPicPr>
            <p:cNvPr id="3" name="Picture 2"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345087" y="4381439"/>
              <a:ext cx="547452" cy="147391"/>
            </a:xfrm>
            <a:prstGeom prst="rect">
              <a:avLst/>
            </a:prstGeom>
          </p:spPr>
        </p:pic>
        <p:pic>
          <p:nvPicPr>
            <p:cNvPr id="6" name="Picture 5"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154963" y="3387101"/>
              <a:ext cx="1511300" cy="177800"/>
            </a:xfrm>
            <a:prstGeom prst="rect">
              <a:avLst/>
            </a:prstGeom>
          </p:spPr>
        </p:pic>
      </p:grpSp>
    </p:spTree>
    <p:extLst>
      <p:ext uri="{BB962C8B-B14F-4D97-AF65-F5344CB8AC3E}">
        <p14:creationId xmlns:p14="http://schemas.microsoft.com/office/powerpoint/2010/main" val="2863018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4" name="Rectangle 6"/>
          <p:cNvSpPr>
            <a:spLocks noChangeArrowheads="1"/>
          </p:cNvSpPr>
          <p:nvPr/>
        </p:nvSpPr>
        <p:spPr bwMode="auto">
          <a:xfrm>
            <a:off x="3810001" y="2697269"/>
            <a:ext cx="3657599" cy="484491"/>
          </a:xfrm>
          <a:prstGeom prst="rect">
            <a:avLst/>
          </a:prstGeom>
          <a:solidFill>
            <a:schemeClr val="accent2">
              <a:lumMod val="20000"/>
              <a:lumOff val="80000"/>
            </a:schemeClr>
          </a:solidFill>
          <a:ln w="6350">
            <a:solidFill>
              <a:schemeClr val="tx1"/>
            </a:solidFill>
            <a:miter lim="800000"/>
            <a:headEnd/>
            <a:tailEnd/>
          </a:ln>
        </p:spPr>
        <p:txBody>
          <a:bodyPr wrap="square" anchor="ctr">
            <a:prstTxWarp prst="textNoShape">
              <a:avLst/>
            </a:prstTxWarp>
            <a:spAutoFit/>
          </a:bodyPr>
          <a:lstStyle/>
          <a:p>
            <a:endParaRPr lang="en-US"/>
          </a:p>
        </p:txBody>
      </p:sp>
      <p:sp>
        <p:nvSpPr>
          <p:cNvPr id="18435" name="Rectangle 3"/>
          <p:cNvSpPr>
            <a:spLocks noChangeArrowheads="1"/>
          </p:cNvSpPr>
          <p:nvPr/>
        </p:nvSpPr>
        <p:spPr bwMode="auto">
          <a:xfrm>
            <a:off x="3792539" y="3708270"/>
            <a:ext cx="3675054" cy="514867"/>
          </a:xfrm>
          <a:prstGeom prst="rect">
            <a:avLst/>
          </a:prstGeom>
          <a:solidFill>
            <a:srgbClr val="DDDDDD"/>
          </a:solidFill>
          <a:ln w="6350">
            <a:solidFill>
              <a:schemeClr val="tx1"/>
            </a:solidFill>
            <a:miter lim="800000"/>
            <a:headEnd/>
            <a:tailEnd/>
          </a:ln>
        </p:spPr>
        <p:txBody>
          <a:bodyPr wrap="square" anchor="ctr">
            <a:prstTxWarp prst="textNoShape">
              <a:avLst/>
            </a:prstTxWarp>
            <a:spAutoFit/>
          </a:bodyPr>
          <a:lstStyle/>
          <a:p>
            <a:endParaRPr lang="en-US"/>
          </a:p>
        </p:txBody>
      </p:sp>
      <p:sp>
        <p:nvSpPr>
          <p:cNvPr id="18436" name="Rectangle 4"/>
          <p:cNvSpPr>
            <a:spLocks noChangeArrowheads="1"/>
          </p:cNvSpPr>
          <p:nvPr/>
        </p:nvSpPr>
        <p:spPr bwMode="auto">
          <a:xfrm>
            <a:off x="3792539" y="4520124"/>
            <a:ext cx="3675045" cy="527565"/>
          </a:xfrm>
          <a:prstGeom prst="rect">
            <a:avLst/>
          </a:prstGeom>
          <a:solidFill>
            <a:srgbClr val="DDDDDD"/>
          </a:solidFill>
          <a:ln w="6350">
            <a:solidFill>
              <a:schemeClr val="tx1"/>
            </a:solidFill>
            <a:miter lim="800000"/>
            <a:headEnd/>
            <a:tailEnd/>
          </a:ln>
        </p:spPr>
        <p:txBody>
          <a:bodyPr wrap="square" anchor="ctr">
            <a:prstTxWarp prst="textNoShape">
              <a:avLst/>
            </a:prstTxWarp>
            <a:spAutoFit/>
          </a:bodyPr>
          <a:lstStyle/>
          <a:p>
            <a:endParaRPr lang="en-US"/>
          </a:p>
        </p:txBody>
      </p:sp>
      <p:sp>
        <p:nvSpPr>
          <p:cNvPr id="18437" name="Rectangle 5"/>
          <p:cNvSpPr>
            <a:spLocks noChangeArrowheads="1"/>
          </p:cNvSpPr>
          <p:nvPr/>
        </p:nvSpPr>
        <p:spPr bwMode="auto">
          <a:xfrm>
            <a:off x="3792539" y="5349415"/>
            <a:ext cx="3657600" cy="591066"/>
          </a:xfrm>
          <a:prstGeom prst="rect">
            <a:avLst/>
          </a:prstGeom>
          <a:solidFill>
            <a:srgbClr val="DDDDDD"/>
          </a:solidFill>
          <a:ln w="6350">
            <a:solidFill>
              <a:schemeClr val="tx1"/>
            </a:solidFill>
            <a:miter lim="800000"/>
            <a:headEnd/>
            <a:tailEnd/>
          </a:ln>
        </p:spPr>
        <p:txBody>
          <a:bodyPr wrap="square" anchor="ctr">
            <a:prstTxWarp prst="textNoShape">
              <a:avLst/>
            </a:prstTxWarp>
            <a:spAutoFit/>
          </a:bodyPr>
          <a:lstStyle/>
          <a:p>
            <a:endParaRPr lang="en-US"/>
          </a:p>
        </p:txBody>
      </p:sp>
      <p:sp>
        <p:nvSpPr>
          <p:cNvPr id="18438" name="Rectangle 6"/>
          <p:cNvSpPr>
            <a:spLocks noChangeArrowheads="1"/>
          </p:cNvSpPr>
          <p:nvPr/>
        </p:nvSpPr>
        <p:spPr bwMode="auto">
          <a:xfrm>
            <a:off x="3803711" y="1741381"/>
            <a:ext cx="3657599" cy="604468"/>
          </a:xfrm>
          <a:prstGeom prst="rect">
            <a:avLst/>
          </a:prstGeom>
          <a:solidFill>
            <a:srgbClr val="DDDDDD"/>
          </a:solidFill>
          <a:ln w="6350">
            <a:solidFill>
              <a:schemeClr val="tx1"/>
            </a:solidFill>
            <a:miter lim="800000"/>
            <a:headEnd/>
            <a:tailEnd/>
          </a:ln>
        </p:spPr>
        <p:txBody>
          <a:bodyPr wrap="square" anchor="ctr">
            <a:prstTxWarp prst="textNoShape">
              <a:avLst/>
            </a:prstTxWarp>
            <a:spAutoFit/>
          </a:bodyPr>
          <a:lstStyle/>
          <a:p>
            <a:endParaRPr lang="en-US"/>
          </a:p>
        </p:txBody>
      </p:sp>
      <p:sp>
        <p:nvSpPr>
          <p:cNvPr id="18439" name="Text Box 7"/>
          <p:cNvSpPr txBox="1">
            <a:spLocks noChangeArrowheads="1"/>
          </p:cNvSpPr>
          <p:nvPr/>
        </p:nvSpPr>
        <p:spPr bwMode="auto">
          <a:xfrm>
            <a:off x="4811714" y="1842981"/>
            <a:ext cx="1620957" cy="400110"/>
          </a:xfrm>
          <a:prstGeom prst="rect">
            <a:avLst/>
          </a:prstGeom>
          <a:noFill/>
          <a:ln w="9525">
            <a:noFill/>
            <a:miter lim="800000"/>
            <a:headEnd/>
            <a:tailEnd/>
          </a:ln>
        </p:spPr>
        <p:txBody>
          <a:bodyPr wrap="none">
            <a:prstTxWarp prst="textNoShape">
              <a:avLst/>
            </a:prstTxWarp>
            <a:spAutoFit/>
          </a:bodyPr>
          <a:lstStyle/>
          <a:p>
            <a:pPr algn="ctr" eaLnBrk="0" hangingPunct="0"/>
            <a:r>
              <a:rPr lang="en-US" sz="2000" dirty="0">
                <a:latin typeface="Tahoma" charset="0"/>
              </a:rPr>
              <a:t>path planner</a:t>
            </a:r>
          </a:p>
        </p:txBody>
      </p:sp>
      <p:sp>
        <p:nvSpPr>
          <p:cNvPr id="18440" name="Text Box 8"/>
          <p:cNvSpPr txBox="1">
            <a:spLocks noChangeArrowheads="1"/>
          </p:cNvSpPr>
          <p:nvPr/>
        </p:nvSpPr>
        <p:spPr bwMode="auto">
          <a:xfrm>
            <a:off x="4732339" y="2757381"/>
            <a:ext cx="1766880" cy="400110"/>
          </a:xfrm>
          <a:prstGeom prst="rect">
            <a:avLst/>
          </a:prstGeom>
          <a:noFill/>
          <a:ln w="9525">
            <a:noFill/>
            <a:miter lim="800000"/>
            <a:headEnd/>
            <a:tailEnd/>
          </a:ln>
        </p:spPr>
        <p:txBody>
          <a:bodyPr wrap="none">
            <a:prstTxWarp prst="textNoShape">
              <a:avLst/>
            </a:prstTxWarp>
            <a:spAutoFit/>
          </a:bodyPr>
          <a:lstStyle/>
          <a:p>
            <a:pPr algn="ctr" eaLnBrk="0" hangingPunct="0"/>
            <a:r>
              <a:rPr lang="en-US" sz="2000" dirty="0">
                <a:latin typeface="Tahoma" charset="0"/>
              </a:rPr>
              <a:t>path manager</a:t>
            </a:r>
          </a:p>
        </p:txBody>
      </p:sp>
      <p:sp>
        <p:nvSpPr>
          <p:cNvPr id="18441" name="Text Box 9"/>
          <p:cNvSpPr txBox="1">
            <a:spLocks noChangeArrowheads="1"/>
          </p:cNvSpPr>
          <p:nvPr/>
        </p:nvSpPr>
        <p:spPr bwMode="auto">
          <a:xfrm>
            <a:off x="4727576" y="3747981"/>
            <a:ext cx="1779403" cy="400110"/>
          </a:xfrm>
          <a:prstGeom prst="rect">
            <a:avLst/>
          </a:prstGeom>
          <a:noFill/>
          <a:ln w="9525">
            <a:noFill/>
            <a:miter lim="800000"/>
            <a:headEnd/>
            <a:tailEnd/>
          </a:ln>
        </p:spPr>
        <p:txBody>
          <a:bodyPr wrap="none">
            <a:prstTxWarp prst="textNoShape">
              <a:avLst/>
            </a:prstTxWarp>
            <a:spAutoFit/>
          </a:bodyPr>
          <a:lstStyle/>
          <a:p>
            <a:pPr algn="ctr" eaLnBrk="0" hangingPunct="0"/>
            <a:r>
              <a:rPr lang="en-US" sz="2000" dirty="0">
                <a:latin typeface="Tahoma" charset="0"/>
              </a:rPr>
              <a:t>path following</a:t>
            </a:r>
          </a:p>
        </p:txBody>
      </p:sp>
      <p:sp>
        <p:nvSpPr>
          <p:cNvPr id="18442" name="Text Box 10"/>
          <p:cNvSpPr txBox="1">
            <a:spLocks noChangeArrowheads="1"/>
          </p:cNvSpPr>
          <p:nvPr/>
        </p:nvSpPr>
        <p:spPr bwMode="auto">
          <a:xfrm>
            <a:off x="5029201" y="4621106"/>
            <a:ext cx="1172116" cy="400110"/>
          </a:xfrm>
          <a:prstGeom prst="rect">
            <a:avLst/>
          </a:prstGeom>
          <a:noFill/>
          <a:ln w="9525">
            <a:noFill/>
            <a:miter lim="800000"/>
            <a:headEnd/>
            <a:tailEnd/>
          </a:ln>
        </p:spPr>
        <p:txBody>
          <a:bodyPr wrap="none">
            <a:prstTxWarp prst="textNoShape">
              <a:avLst/>
            </a:prstTxWarp>
            <a:spAutoFit/>
          </a:bodyPr>
          <a:lstStyle/>
          <a:p>
            <a:pPr algn="ctr" eaLnBrk="0" hangingPunct="0"/>
            <a:r>
              <a:rPr lang="en-US" sz="2000" dirty="0">
                <a:latin typeface="Tahoma" charset="0"/>
              </a:rPr>
              <a:t>autopilot</a:t>
            </a:r>
          </a:p>
        </p:txBody>
      </p:sp>
      <p:sp>
        <p:nvSpPr>
          <p:cNvPr id="18443" name="Text Box 11"/>
          <p:cNvSpPr txBox="1">
            <a:spLocks noChangeArrowheads="1"/>
          </p:cNvSpPr>
          <p:nvPr/>
        </p:nvSpPr>
        <p:spPr bwMode="auto">
          <a:xfrm>
            <a:off x="4479926" y="5468831"/>
            <a:ext cx="2262158" cy="400110"/>
          </a:xfrm>
          <a:prstGeom prst="rect">
            <a:avLst/>
          </a:prstGeom>
          <a:noFill/>
          <a:ln w="9525">
            <a:noFill/>
            <a:miter lim="800000"/>
            <a:headEnd/>
            <a:tailEnd/>
          </a:ln>
        </p:spPr>
        <p:txBody>
          <a:bodyPr wrap="none">
            <a:prstTxWarp prst="textNoShape">
              <a:avLst/>
            </a:prstTxWarp>
            <a:spAutoFit/>
          </a:bodyPr>
          <a:lstStyle/>
          <a:p>
            <a:pPr algn="ctr" eaLnBrk="0" hangingPunct="0"/>
            <a:r>
              <a:rPr lang="en-US" sz="2000" dirty="0">
                <a:latin typeface="Tahoma" charset="0"/>
              </a:rPr>
              <a:t>unmanned aircraft</a:t>
            </a:r>
          </a:p>
        </p:txBody>
      </p:sp>
      <p:grpSp>
        <p:nvGrpSpPr>
          <p:cNvPr id="18444" name="Group 12"/>
          <p:cNvGrpSpPr>
            <a:grpSpLocks/>
          </p:cNvGrpSpPr>
          <p:nvPr/>
        </p:nvGrpSpPr>
        <p:grpSpPr bwMode="auto">
          <a:xfrm>
            <a:off x="7450139" y="4160731"/>
            <a:ext cx="381000" cy="520700"/>
            <a:chOff x="5136" y="3216"/>
            <a:chExt cx="240" cy="480"/>
          </a:xfrm>
        </p:grpSpPr>
        <p:sp>
          <p:nvSpPr>
            <p:cNvPr id="18495" name="Line 13"/>
            <p:cNvSpPr>
              <a:spLocks noChangeShapeType="1"/>
            </p:cNvSpPr>
            <p:nvPr/>
          </p:nvSpPr>
          <p:spPr bwMode="auto">
            <a:xfrm>
              <a:off x="5136" y="3696"/>
              <a:ext cx="240" cy="0"/>
            </a:xfrm>
            <a:prstGeom prst="line">
              <a:avLst/>
            </a:prstGeom>
            <a:noFill/>
            <a:ln w="6350">
              <a:solidFill>
                <a:schemeClr val="tx1"/>
              </a:solidFill>
              <a:round/>
              <a:headEnd/>
              <a:tailEnd/>
            </a:ln>
          </p:spPr>
          <p:txBody>
            <a:bodyPr wrap="none">
              <a:prstTxWarp prst="textNoShape">
                <a:avLst/>
              </a:prstTxWarp>
              <a:spAutoFit/>
            </a:bodyPr>
            <a:lstStyle/>
            <a:p>
              <a:endParaRPr lang="en-US"/>
            </a:p>
          </p:txBody>
        </p:sp>
        <p:sp>
          <p:nvSpPr>
            <p:cNvPr id="18496" name="Line 14"/>
            <p:cNvSpPr>
              <a:spLocks noChangeShapeType="1"/>
            </p:cNvSpPr>
            <p:nvPr/>
          </p:nvSpPr>
          <p:spPr bwMode="auto">
            <a:xfrm flipV="1">
              <a:off x="5376" y="3216"/>
              <a:ext cx="0" cy="480"/>
            </a:xfrm>
            <a:prstGeom prst="line">
              <a:avLst/>
            </a:prstGeom>
            <a:noFill/>
            <a:ln w="6350">
              <a:solidFill>
                <a:schemeClr val="tx1"/>
              </a:solidFill>
              <a:round/>
              <a:headEnd/>
              <a:tailEnd/>
            </a:ln>
          </p:spPr>
          <p:txBody>
            <a:bodyPr wrap="none">
              <a:prstTxWarp prst="textNoShape">
                <a:avLst/>
              </a:prstTxWarp>
              <a:spAutoFit/>
            </a:bodyPr>
            <a:lstStyle/>
            <a:p>
              <a:endParaRPr lang="en-US"/>
            </a:p>
          </p:txBody>
        </p:sp>
        <p:sp>
          <p:nvSpPr>
            <p:cNvPr id="18497" name="Line 15"/>
            <p:cNvSpPr>
              <a:spLocks noChangeShapeType="1"/>
            </p:cNvSpPr>
            <p:nvPr/>
          </p:nvSpPr>
          <p:spPr bwMode="auto">
            <a:xfrm flipH="1">
              <a:off x="5136" y="3216"/>
              <a:ext cx="240" cy="0"/>
            </a:xfrm>
            <a:prstGeom prst="line">
              <a:avLst/>
            </a:prstGeom>
            <a:noFill/>
            <a:ln w="6350">
              <a:solidFill>
                <a:schemeClr val="tx1"/>
              </a:solidFill>
              <a:round/>
              <a:headEnd/>
              <a:tailEnd type="triangle" w="med" len="med"/>
            </a:ln>
          </p:spPr>
          <p:txBody>
            <a:bodyPr wrap="none">
              <a:prstTxWarp prst="textNoShape">
                <a:avLst/>
              </a:prstTxWarp>
              <a:spAutoFit/>
            </a:bodyPr>
            <a:lstStyle/>
            <a:p>
              <a:endParaRPr lang="en-US"/>
            </a:p>
          </p:txBody>
        </p:sp>
      </p:grpSp>
      <p:sp>
        <p:nvSpPr>
          <p:cNvPr id="18445" name="Line 16"/>
          <p:cNvSpPr>
            <a:spLocks noChangeShapeType="1"/>
          </p:cNvSpPr>
          <p:nvPr/>
        </p:nvSpPr>
        <p:spPr bwMode="auto">
          <a:xfrm>
            <a:off x="3487739" y="4122631"/>
            <a:ext cx="0" cy="527050"/>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46" name="Line 17"/>
          <p:cNvSpPr>
            <a:spLocks noChangeShapeType="1"/>
          </p:cNvSpPr>
          <p:nvPr/>
        </p:nvSpPr>
        <p:spPr bwMode="auto">
          <a:xfrm flipH="1">
            <a:off x="3487739" y="4122631"/>
            <a:ext cx="304800" cy="0"/>
          </a:xfrm>
          <a:prstGeom prst="line">
            <a:avLst/>
          </a:prstGeom>
          <a:noFill/>
          <a:ln w="6350">
            <a:solidFill>
              <a:schemeClr val="tx1"/>
            </a:solidFill>
            <a:round/>
            <a:headEnd/>
            <a:tailEnd/>
          </a:ln>
        </p:spPr>
        <p:txBody>
          <a:bodyPr wrap="none">
            <a:prstTxWarp prst="textNoShape">
              <a:avLst/>
            </a:prstTxWarp>
            <a:spAutoFit/>
          </a:bodyPr>
          <a:lstStyle/>
          <a:p>
            <a:endParaRPr lang="en-US"/>
          </a:p>
        </p:txBody>
      </p:sp>
      <p:sp>
        <p:nvSpPr>
          <p:cNvPr id="18447" name="Text Box 18"/>
          <p:cNvSpPr txBox="1">
            <a:spLocks noChangeArrowheads="1"/>
          </p:cNvSpPr>
          <p:nvPr/>
        </p:nvSpPr>
        <p:spPr bwMode="auto">
          <a:xfrm>
            <a:off x="2420821" y="2211281"/>
            <a:ext cx="976800" cy="30777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waypoints</a:t>
            </a:r>
          </a:p>
        </p:txBody>
      </p:sp>
      <p:sp>
        <p:nvSpPr>
          <p:cNvPr id="18448" name="Text Box 19"/>
          <p:cNvSpPr txBox="1">
            <a:spLocks noChangeArrowheads="1"/>
          </p:cNvSpPr>
          <p:nvPr/>
        </p:nvSpPr>
        <p:spPr bwMode="auto">
          <a:xfrm>
            <a:off x="7524751" y="5760931"/>
            <a:ext cx="1554770" cy="30777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on-board sensors</a:t>
            </a:r>
          </a:p>
        </p:txBody>
      </p:sp>
      <p:sp>
        <p:nvSpPr>
          <p:cNvPr id="18449" name="Text Box 20"/>
          <p:cNvSpPr txBox="1">
            <a:spLocks noChangeArrowheads="1"/>
          </p:cNvSpPr>
          <p:nvPr/>
        </p:nvSpPr>
        <p:spPr bwMode="auto">
          <a:xfrm>
            <a:off x="7832726" y="4249631"/>
            <a:ext cx="1242861" cy="30777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position error</a:t>
            </a:r>
          </a:p>
        </p:txBody>
      </p:sp>
      <p:sp>
        <p:nvSpPr>
          <p:cNvPr id="18450" name="Text Box 21"/>
          <p:cNvSpPr txBox="1">
            <a:spLocks noChangeArrowheads="1"/>
          </p:cNvSpPr>
          <p:nvPr/>
        </p:nvSpPr>
        <p:spPr bwMode="auto">
          <a:xfrm>
            <a:off x="7832726" y="3366981"/>
            <a:ext cx="1254520" cy="30777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tracking error</a:t>
            </a:r>
          </a:p>
        </p:txBody>
      </p:sp>
      <p:sp>
        <p:nvSpPr>
          <p:cNvPr id="18451" name="Text Box 22"/>
          <p:cNvSpPr txBox="1">
            <a:spLocks noChangeArrowheads="1"/>
          </p:cNvSpPr>
          <p:nvPr/>
        </p:nvSpPr>
        <p:spPr bwMode="auto">
          <a:xfrm>
            <a:off x="7832726" y="2363681"/>
            <a:ext cx="659368" cy="30777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status</a:t>
            </a:r>
          </a:p>
        </p:txBody>
      </p:sp>
      <p:sp>
        <p:nvSpPr>
          <p:cNvPr id="18452" name="Line 23"/>
          <p:cNvSpPr>
            <a:spLocks noChangeShapeType="1"/>
          </p:cNvSpPr>
          <p:nvPr/>
        </p:nvSpPr>
        <p:spPr bwMode="auto">
          <a:xfrm flipH="1">
            <a:off x="3487739" y="4960831"/>
            <a:ext cx="304800" cy="0"/>
          </a:xfrm>
          <a:prstGeom prst="line">
            <a:avLst/>
          </a:prstGeom>
          <a:noFill/>
          <a:ln w="6350">
            <a:solidFill>
              <a:schemeClr val="tx1"/>
            </a:solidFill>
            <a:round/>
            <a:headEnd/>
            <a:tailEnd/>
          </a:ln>
        </p:spPr>
        <p:txBody>
          <a:bodyPr wrap="none">
            <a:prstTxWarp prst="textNoShape">
              <a:avLst/>
            </a:prstTxWarp>
            <a:spAutoFit/>
          </a:bodyPr>
          <a:lstStyle/>
          <a:p>
            <a:endParaRPr lang="en-US"/>
          </a:p>
        </p:txBody>
      </p:sp>
      <p:sp>
        <p:nvSpPr>
          <p:cNvPr id="18453" name="Line 24"/>
          <p:cNvSpPr>
            <a:spLocks noChangeShapeType="1"/>
          </p:cNvSpPr>
          <p:nvPr/>
        </p:nvSpPr>
        <p:spPr bwMode="auto">
          <a:xfrm flipH="1">
            <a:off x="3487739" y="4960831"/>
            <a:ext cx="0" cy="568325"/>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54" name="Line 26"/>
          <p:cNvSpPr>
            <a:spLocks noChangeShapeType="1"/>
          </p:cNvSpPr>
          <p:nvPr/>
        </p:nvSpPr>
        <p:spPr bwMode="auto">
          <a:xfrm>
            <a:off x="3487739" y="5532331"/>
            <a:ext cx="304800" cy="0"/>
          </a:xfrm>
          <a:prstGeom prst="line">
            <a:avLst/>
          </a:prstGeom>
          <a:noFill/>
          <a:ln w="6350">
            <a:solidFill>
              <a:schemeClr val="tx1"/>
            </a:solidFill>
            <a:round/>
            <a:headEnd/>
            <a:tailEnd type="triangle" w="med" len="med"/>
          </a:ln>
        </p:spPr>
        <p:txBody>
          <a:bodyPr wrap="none">
            <a:prstTxWarp prst="textNoShape">
              <a:avLst/>
            </a:prstTxWarp>
            <a:spAutoFit/>
          </a:bodyPr>
          <a:lstStyle/>
          <a:p>
            <a:endParaRPr lang="en-US"/>
          </a:p>
        </p:txBody>
      </p:sp>
      <p:sp>
        <p:nvSpPr>
          <p:cNvPr id="18455" name="Line 27"/>
          <p:cNvSpPr>
            <a:spLocks noChangeShapeType="1"/>
          </p:cNvSpPr>
          <p:nvPr/>
        </p:nvSpPr>
        <p:spPr bwMode="auto">
          <a:xfrm>
            <a:off x="3487739" y="4656031"/>
            <a:ext cx="0" cy="76200"/>
          </a:xfrm>
          <a:prstGeom prst="line">
            <a:avLst/>
          </a:prstGeom>
          <a:noFill/>
          <a:ln w="6350">
            <a:solidFill>
              <a:schemeClr val="tx1"/>
            </a:solidFill>
            <a:round/>
            <a:headEnd/>
            <a:tailEnd/>
          </a:ln>
        </p:spPr>
        <p:txBody>
          <a:bodyPr wrap="none">
            <a:prstTxWarp prst="textNoShape">
              <a:avLst/>
            </a:prstTxWarp>
            <a:spAutoFit/>
          </a:bodyPr>
          <a:lstStyle/>
          <a:p>
            <a:endParaRPr lang="en-US"/>
          </a:p>
        </p:txBody>
      </p:sp>
      <p:sp>
        <p:nvSpPr>
          <p:cNvPr id="18456" name="Line 28"/>
          <p:cNvSpPr>
            <a:spLocks noChangeShapeType="1"/>
          </p:cNvSpPr>
          <p:nvPr/>
        </p:nvSpPr>
        <p:spPr bwMode="auto">
          <a:xfrm>
            <a:off x="3487739" y="4732231"/>
            <a:ext cx="304800" cy="0"/>
          </a:xfrm>
          <a:prstGeom prst="line">
            <a:avLst/>
          </a:prstGeom>
          <a:noFill/>
          <a:ln w="6350">
            <a:solidFill>
              <a:schemeClr val="tx1"/>
            </a:solidFill>
            <a:round/>
            <a:headEnd/>
            <a:tailEnd type="triangle" w="med" len="med"/>
          </a:ln>
        </p:spPr>
        <p:txBody>
          <a:bodyPr wrap="none">
            <a:prstTxWarp prst="textNoShape">
              <a:avLst/>
            </a:prstTxWarp>
            <a:spAutoFit/>
          </a:bodyPr>
          <a:lstStyle/>
          <a:p>
            <a:endParaRPr lang="en-US"/>
          </a:p>
        </p:txBody>
      </p:sp>
      <p:sp>
        <p:nvSpPr>
          <p:cNvPr id="18457" name="Line 29"/>
          <p:cNvSpPr>
            <a:spLocks noChangeShapeType="1"/>
          </p:cNvSpPr>
          <p:nvPr/>
        </p:nvSpPr>
        <p:spPr bwMode="auto">
          <a:xfrm>
            <a:off x="7450139" y="3779731"/>
            <a:ext cx="381000" cy="0"/>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58" name="Line 30"/>
          <p:cNvSpPr>
            <a:spLocks noChangeShapeType="1"/>
          </p:cNvSpPr>
          <p:nvPr/>
        </p:nvSpPr>
        <p:spPr bwMode="auto">
          <a:xfrm flipV="1">
            <a:off x="7831139" y="3170131"/>
            <a:ext cx="0" cy="609600"/>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59" name="Line 31"/>
          <p:cNvSpPr>
            <a:spLocks noChangeShapeType="1"/>
          </p:cNvSpPr>
          <p:nvPr/>
        </p:nvSpPr>
        <p:spPr bwMode="auto">
          <a:xfrm flipH="1" flipV="1">
            <a:off x="7454901" y="3168544"/>
            <a:ext cx="376238" cy="1587"/>
          </a:xfrm>
          <a:prstGeom prst="line">
            <a:avLst/>
          </a:prstGeom>
          <a:noFill/>
          <a:ln w="6350">
            <a:solidFill>
              <a:schemeClr val="tx1"/>
            </a:solidFill>
            <a:round/>
            <a:headEnd/>
            <a:tailEnd type="triangle" w="med" len="med"/>
          </a:ln>
        </p:spPr>
        <p:txBody>
          <a:bodyPr>
            <a:prstTxWarp prst="textNoShape">
              <a:avLst/>
            </a:prstTxWarp>
            <a:spAutoFit/>
          </a:bodyPr>
          <a:lstStyle/>
          <a:p>
            <a:endParaRPr lang="en-US"/>
          </a:p>
        </p:txBody>
      </p:sp>
      <p:sp>
        <p:nvSpPr>
          <p:cNvPr id="18460" name="Line 32"/>
          <p:cNvSpPr>
            <a:spLocks noChangeShapeType="1"/>
          </p:cNvSpPr>
          <p:nvPr/>
        </p:nvSpPr>
        <p:spPr bwMode="auto">
          <a:xfrm>
            <a:off x="7480301" y="2770081"/>
            <a:ext cx="350838" cy="1588"/>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61" name="Line 33"/>
          <p:cNvSpPr>
            <a:spLocks noChangeShapeType="1"/>
          </p:cNvSpPr>
          <p:nvPr/>
        </p:nvSpPr>
        <p:spPr bwMode="auto">
          <a:xfrm flipH="1" flipV="1">
            <a:off x="7823201" y="2262081"/>
            <a:ext cx="7938" cy="509588"/>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62" name="Line 34"/>
          <p:cNvSpPr>
            <a:spLocks noChangeShapeType="1"/>
          </p:cNvSpPr>
          <p:nvPr/>
        </p:nvSpPr>
        <p:spPr bwMode="auto">
          <a:xfrm flipH="1">
            <a:off x="7445376" y="2268431"/>
            <a:ext cx="385763" cy="0"/>
          </a:xfrm>
          <a:prstGeom prst="line">
            <a:avLst/>
          </a:prstGeom>
          <a:noFill/>
          <a:ln w="6350">
            <a:solidFill>
              <a:schemeClr val="tx1"/>
            </a:solidFill>
            <a:round/>
            <a:headEnd/>
            <a:tailEnd type="triangle" w="med" len="med"/>
          </a:ln>
        </p:spPr>
        <p:txBody>
          <a:bodyPr wrap="none">
            <a:prstTxWarp prst="textNoShape">
              <a:avLst/>
            </a:prstTxWarp>
            <a:spAutoFit/>
          </a:bodyPr>
          <a:lstStyle/>
          <a:p>
            <a:endParaRPr lang="en-US"/>
          </a:p>
        </p:txBody>
      </p:sp>
      <p:sp>
        <p:nvSpPr>
          <p:cNvPr id="18463" name="Line 35"/>
          <p:cNvSpPr>
            <a:spLocks noChangeShapeType="1"/>
          </p:cNvSpPr>
          <p:nvPr/>
        </p:nvSpPr>
        <p:spPr bwMode="auto">
          <a:xfrm flipH="1">
            <a:off x="3487739" y="3125681"/>
            <a:ext cx="309562" cy="6350"/>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64" name="Line 36"/>
          <p:cNvSpPr>
            <a:spLocks noChangeShapeType="1"/>
          </p:cNvSpPr>
          <p:nvPr/>
        </p:nvSpPr>
        <p:spPr bwMode="auto">
          <a:xfrm>
            <a:off x="3487739" y="3132031"/>
            <a:ext cx="0" cy="603250"/>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65" name="Line 37"/>
          <p:cNvSpPr>
            <a:spLocks noChangeShapeType="1"/>
          </p:cNvSpPr>
          <p:nvPr/>
        </p:nvSpPr>
        <p:spPr bwMode="auto">
          <a:xfrm>
            <a:off x="3487739" y="3741631"/>
            <a:ext cx="0" cy="76200"/>
          </a:xfrm>
          <a:prstGeom prst="line">
            <a:avLst/>
          </a:prstGeom>
          <a:noFill/>
          <a:ln w="6350">
            <a:solidFill>
              <a:schemeClr val="tx1"/>
            </a:solidFill>
            <a:round/>
            <a:headEnd/>
            <a:tailEnd/>
          </a:ln>
        </p:spPr>
        <p:txBody>
          <a:bodyPr wrap="none">
            <a:prstTxWarp prst="textNoShape">
              <a:avLst/>
            </a:prstTxWarp>
            <a:spAutoFit/>
          </a:bodyPr>
          <a:lstStyle/>
          <a:p>
            <a:endParaRPr lang="en-US"/>
          </a:p>
        </p:txBody>
      </p:sp>
      <p:sp>
        <p:nvSpPr>
          <p:cNvPr id="18466" name="Line 38"/>
          <p:cNvSpPr>
            <a:spLocks noChangeShapeType="1"/>
          </p:cNvSpPr>
          <p:nvPr/>
        </p:nvSpPr>
        <p:spPr bwMode="auto">
          <a:xfrm flipH="1">
            <a:off x="3487739" y="1989031"/>
            <a:ext cx="304800" cy="0"/>
          </a:xfrm>
          <a:prstGeom prst="line">
            <a:avLst/>
          </a:prstGeom>
          <a:noFill/>
          <a:ln w="6350">
            <a:solidFill>
              <a:schemeClr val="tx1"/>
            </a:solidFill>
            <a:round/>
            <a:headEnd/>
            <a:tailEnd/>
          </a:ln>
        </p:spPr>
        <p:txBody>
          <a:bodyPr wrap="none">
            <a:prstTxWarp prst="textNoShape">
              <a:avLst/>
            </a:prstTxWarp>
            <a:spAutoFit/>
          </a:bodyPr>
          <a:lstStyle/>
          <a:p>
            <a:endParaRPr lang="en-US"/>
          </a:p>
        </p:txBody>
      </p:sp>
      <p:sp>
        <p:nvSpPr>
          <p:cNvPr id="18467" name="Line 39"/>
          <p:cNvSpPr>
            <a:spLocks noChangeShapeType="1"/>
          </p:cNvSpPr>
          <p:nvPr/>
        </p:nvSpPr>
        <p:spPr bwMode="auto">
          <a:xfrm>
            <a:off x="3487739" y="1989031"/>
            <a:ext cx="0" cy="831850"/>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68" name="Line 40"/>
          <p:cNvSpPr>
            <a:spLocks noChangeShapeType="1"/>
          </p:cNvSpPr>
          <p:nvPr/>
        </p:nvSpPr>
        <p:spPr bwMode="auto">
          <a:xfrm>
            <a:off x="3487739" y="2751031"/>
            <a:ext cx="0" cy="76200"/>
          </a:xfrm>
          <a:prstGeom prst="line">
            <a:avLst/>
          </a:prstGeom>
          <a:noFill/>
          <a:ln w="6350">
            <a:solidFill>
              <a:schemeClr val="tx1"/>
            </a:solidFill>
            <a:round/>
            <a:headEnd/>
            <a:tailEnd/>
          </a:ln>
        </p:spPr>
        <p:txBody>
          <a:bodyPr wrap="none">
            <a:prstTxWarp prst="textNoShape">
              <a:avLst/>
            </a:prstTxWarp>
            <a:spAutoFit/>
          </a:bodyPr>
          <a:lstStyle/>
          <a:p>
            <a:endParaRPr lang="en-US"/>
          </a:p>
        </p:txBody>
      </p:sp>
      <p:sp>
        <p:nvSpPr>
          <p:cNvPr id="18469" name="Line 41"/>
          <p:cNvSpPr>
            <a:spLocks noChangeShapeType="1"/>
          </p:cNvSpPr>
          <p:nvPr/>
        </p:nvSpPr>
        <p:spPr bwMode="auto">
          <a:xfrm flipV="1">
            <a:off x="3487739" y="2820881"/>
            <a:ext cx="296862" cy="6350"/>
          </a:xfrm>
          <a:prstGeom prst="line">
            <a:avLst/>
          </a:prstGeom>
          <a:noFill/>
          <a:ln w="6350">
            <a:solidFill>
              <a:schemeClr val="tx1"/>
            </a:solidFill>
            <a:round/>
            <a:headEnd/>
            <a:tailEnd type="triangle" w="med" len="med"/>
          </a:ln>
        </p:spPr>
        <p:txBody>
          <a:bodyPr>
            <a:prstTxWarp prst="textNoShape">
              <a:avLst/>
            </a:prstTxWarp>
            <a:spAutoFit/>
          </a:bodyPr>
          <a:lstStyle/>
          <a:p>
            <a:endParaRPr lang="en-US"/>
          </a:p>
        </p:txBody>
      </p:sp>
      <p:sp>
        <p:nvSpPr>
          <p:cNvPr id="18470" name="Line 42"/>
          <p:cNvSpPr>
            <a:spLocks noChangeShapeType="1"/>
          </p:cNvSpPr>
          <p:nvPr/>
        </p:nvSpPr>
        <p:spPr bwMode="auto">
          <a:xfrm>
            <a:off x="3487739" y="3817831"/>
            <a:ext cx="304800" cy="0"/>
          </a:xfrm>
          <a:prstGeom prst="line">
            <a:avLst/>
          </a:prstGeom>
          <a:noFill/>
          <a:ln w="6350">
            <a:solidFill>
              <a:schemeClr val="tx1"/>
            </a:solidFill>
            <a:round/>
            <a:headEnd/>
            <a:tailEnd type="triangle" w="med" len="med"/>
          </a:ln>
        </p:spPr>
        <p:txBody>
          <a:bodyPr wrap="none">
            <a:prstTxWarp prst="textNoShape">
              <a:avLst/>
            </a:prstTxWarp>
            <a:spAutoFit/>
          </a:bodyPr>
          <a:lstStyle/>
          <a:p>
            <a:endParaRPr lang="en-US"/>
          </a:p>
        </p:txBody>
      </p:sp>
      <p:sp>
        <p:nvSpPr>
          <p:cNvPr id="18471" name="Line 43"/>
          <p:cNvSpPr>
            <a:spLocks noChangeShapeType="1"/>
          </p:cNvSpPr>
          <p:nvPr/>
        </p:nvSpPr>
        <p:spPr bwMode="auto">
          <a:xfrm>
            <a:off x="3487739" y="1461981"/>
            <a:ext cx="0" cy="292100"/>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72" name="Line 44"/>
          <p:cNvSpPr>
            <a:spLocks noChangeShapeType="1"/>
          </p:cNvSpPr>
          <p:nvPr/>
        </p:nvSpPr>
        <p:spPr bwMode="auto">
          <a:xfrm>
            <a:off x="3487739" y="1754081"/>
            <a:ext cx="0" cy="76200"/>
          </a:xfrm>
          <a:prstGeom prst="line">
            <a:avLst/>
          </a:prstGeom>
          <a:noFill/>
          <a:ln w="6350">
            <a:solidFill>
              <a:schemeClr val="tx1"/>
            </a:solidFill>
            <a:round/>
            <a:headEnd/>
            <a:tailEnd/>
          </a:ln>
        </p:spPr>
        <p:txBody>
          <a:bodyPr wrap="none">
            <a:prstTxWarp prst="textNoShape">
              <a:avLst/>
            </a:prstTxWarp>
            <a:spAutoFit/>
          </a:bodyPr>
          <a:lstStyle/>
          <a:p>
            <a:endParaRPr lang="en-US"/>
          </a:p>
        </p:txBody>
      </p:sp>
      <p:sp>
        <p:nvSpPr>
          <p:cNvPr id="18473" name="Line 45"/>
          <p:cNvSpPr>
            <a:spLocks noChangeShapeType="1"/>
          </p:cNvSpPr>
          <p:nvPr/>
        </p:nvSpPr>
        <p:spPr bwMode="auto">
          <a:xfrm>
            <a:off x="3487739" y="1830281"/>
            <a:ext cx="304800" cy="0"/>
          </a:xfrm>
          <a:prstGeom prst="line">
            <a:avLst/>
          </a:prstGeom>
          <a:noFill/>
          <a:ln w="6350">
            <a:solidFill>
              <a:schemeClr val="tx1"/>
            </a:solidFill>
            <a:round/>
            <a:headEnd/>
            <a:tailEnd type="triangle" w="med" len="med"/>
          </a:ln>
        </p:spPr>
        <p:txBody>
          <a:bodyPr wrap="none">
            <a:prstTxWarp prst="textNoShape">
              <a:avLst/>
            </a:prstTxWarp>
            <a:spAutoFit/>
          </a:bodyPr>
          <a:lstStyle/>
          <a:p>
            <a:endParaRPr lang="en-US"/>
          </a:p>
        </p:txBody>
      </p:sp>
      <p:sp>
        <p:nvSpPr>
          <p:cNvPr id="18474" name="Text Box 46"/>
          <p:cNvSpPr txBox="1">
            <a:spLocks noChangeArrowheads="1"/>
          </p:cNvSpPr>
          <p:nvPr/>
        </p:nvSpPr>
        <p:spPr bwMode="auto">
          <a:xfrm>
            <a:off x="2289625" y="1173056"/>
            <a:ext cx="1107996" cy="523220"/>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destination,</a:t>
            </a:r>
            <a:br>
              <a:rPr lang="en-US" sz="1400" dirty="0">
                <a:latin typeface="Tahoma" charset="0"/>
              </a:rPr>
            </a:br>
            <a:r>
              <a:rPr lang="en-US" sz="1400" dirty="0">
                <a:latin typeface="Tahoma" charset="0"/>
              </a:rPr>
              <a:t>obstacles</a:t>
            </a:r>
          </a:p>
        </p:txBody>
      </p:sp>
      <p:sp>
        <p:nvSpPr>
          <p:cNvPr id="18475" name="Text Box 47"/>
          <p:cNvSpPr txBox="1">
            <a:spLocks noChangeArrowheads="1"/>
          </p:cNvSpPr>
          <p:nvPr/>
        </p:nvSpPr>
        <p:spPr bwMode="auto">
          <a:xfrm>
            <a:off x="1876426" y="5122756"/>
            <a:ext cx="1521195" cy="30777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servo commands</a:t>
            </a:r>
          </a:p>
        </p:txBody>
      </p:sp>
      <p:grpSp>
        <p:nvGrpSpPr>
          <p:cNvPr id="18477" name="Group 51"/>
          <p:cNvGrpSpPr>
            <a:grpSpLocks/>
          </p:cNvGrpSpPr>
          <p:nvPr/>
        </p:nvGrpSpPr>
        <p:grpSpPr bwMode="auto">
          <a:xfrm>
            <a:off x="7721601" y="5240231"/>
            <a:ext cx="1993900" cy="400050"/>
            <a:chOff x="4072" y="3164"/>
            <a:chExt cx="1320" cy="252"/>
          </a:xfrm>
        </p:grpSpPr>
        <p:sp>
          <p:nvSpPr>
            <p:cNvPr id="18493" name="Rectangle 52"/>
            <p:cNvSpPr>
              <a:spLocks noChangeArrowheads="1"/>
            </p:cNvSpPr>
            <p:nvPr/>
          </p:nvSpPr>
          <p:spPr bwMode="auto">
            <a:xfrm>
              <a:off x="4072" y="3176"/>
              <a:ext cx="1320" cy="233"/>
            </a:xfrm>
            <a:prstGeom prst="rect">
              <a:avLst/>
            </a:prstGeom>
            <a:solidFill>
              <a:srgbClr val="DDDDDD"/>
            </a:solidFill>
            <a:ln w="6350">
              <a:solidFill>
                <a:schemeClr val="tx1"/>
              </a:solidFill>
              <a:miter lim="800000"/>
              <a:headEnd/>
              <a:tailEnd/>
            </a:ln>
          </p:spPr>
          <p:txBody>
            <a:bodyPr anchor="ctr">
              <a:prstTxWarp prst="textNoShape">
                <a:avLst/>
              </a:prstTxWarp>
              <a:spAutoFit/>
            </a:bodyPr>
            <a:lstStyle/>
            <a:p>
              <a:endParaRPr lang="en-US"/>
            </a:p>
          </p:txBody>
        </p:sp>
        <p:sp>
          <p:nvSpPr>
            <p:cNvPr id="18494" name="Text Box 53"/>
            <p:cNvSpPr txBox="1">
              <a:spLocks noChangeArrowheads="1"/>
            </p:cNvSpPr>
            <p:nvPr/>
          </p:nvSpPr>
          <p:spPr bwMode="auto">
            <a:xfrm>
              <a:off x="4106" y="3164"/>
              <a:ext cx="1246" cy="252"/>
            </a:xfrm>
            <a:prstGeom prst="rect">
              <a:avLst/>
            </a:prstGeom>
            <a:noFill/>
            <a:ln w="9525">
              <a:noFill/>
              <a:miter lim="800000"/>
              <a:headEnd/>
              <a:tailEnd/>
            </a:ln>
          </p:spPr>
          <p:txBody>
            <a:bodyPr wrap="none">
              <a:prstTxWarp prst="textNoShape">
                <a:avLst/>
              </a:prstTxWarp>
              <a:spAutoFit/>
            </a:bodyPr>
            <a:lstStyle/>
            <a:p>
              <a:pPr algn="ctr" eaLnBrk="0" hangingPunct="0"/>
              <a:r>
                <a:rPr lang="en-US" sz="2000" dirty="0">
                  <a:latin typeface="Tahoma" charset="0"/>
                </a:rPr>
                <a:t>state estimator</a:t>
              </a:r>
            </a:p>
          </p:txBody>
        </p:sp>
      </p:grpSp>
      <p:sp>
        <p:nvSpPr>
          <p:cNvPr id="18478" name="Line 54"/>
          <p:cNvSpPr>
            <a:spLocks noChangeShapeType="1"/>
          </p:cNvSpPr>
          <p:nvPr/>
        </p:nvSpPr>
        <p:spPr bwMode="auto">
          <a:xfrm>
            <a:off x="7456489" y="5525981"/>
            <a:ext cx="268287" cy="0"/>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sp>
        <p:nvSpPr>
          <p:cNvPr id="18479" name="Line 55"/>
          <p:cNvSpPr>
            <a:spLocks noChangeShapeType="1"/>
          </p:cNvSpPr>
          <p:nvPr/>
        </p:nvSpPr>
        <p:spPr bwMode="auto">
          <a:xfrm flipH="1">
            <a:off x="10058401" y="2046181"/>
            <a:ext cx="12700" cy="3416300"/>
          </a:xfrm>
          <a:prstGeom prst="line">
            <a:avLst/>
          </a:prstGeom>
          <a:noFill/>
          <a:ln w="9525">
            <a:solidFill>
              <a:schemeClr val="tx1"/>
            </a:solidFill>
            <a:round/>
            <a:headEnd/>
            <a:tailEnd/>
          </a:ln>
        </p:spPr>
        <p:txBody>
          <a:bodyPr>
            <a:prstTxWarp prst="textNoShape">
              <a:avLst/>
            </a:prstTxWarp>
          </a:bodyPr>
          <a:lstStyle/>
          <a:p>
            <a:endParaRPr lang="en-US"/>
          </a:p>
        </p:txBody>
      </p:sp>
      <p:sp>
        <p:nvSpPr>
          <p:cNvPr id="18480" name="Line 56"/>
          <p:cNvSpPr>
            <a:spLocks noChangeShapeType="1"/>
          </p:cNvSpPr>
          <p:nvPr/>
        </p:nvSpPr>
        <p:spPr bwMode="auto">
          <a:xfrm flipH="1">
            <a:off x="7451726" y="2058881"/>
            <a:ext cx="2609850" cy="0"/>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sp>
        <p:nvSpPr>
          <p:cNvPr id="18481" name="Line 57"/>
          <p:cNvSpPr>
            <a:spLocks noChangeShapeType="1"/>
          </p:cNvSpPr>
          <p:nvPr/>
        </p:nvSpPr>
        <p:spPr bwMode="auto">
          <a:xfrm flipH="1" flipV="1">
            <a:off x="7454901" y="2947881"/>
            <a:ext cx="2597150" cy="12700"/>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sp>
        <p:nvSpPr>
          <p:cNvPr id="18482" name="Line 58"/>
          <p:cNvSpPr>
            <a:spLocks noChangeShapeType="1"/>
          </p:cNvSpPr>
          <p:nvPr/>
        </p:nvSpPr>
        <p:spPr bwMode="auto">
          <a:xfrm flipH="1">
            <a:off x="7446964" y="3976581"/>
            <a:ext cx="2611437" cy="0"/>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sp>
        <p:nvSpPr>
          <p:cNvPr id="18483" name="Line 59"/>
          <p:cNvSpPr>
            <a:spLocks noChangeShapeType="1"/>
          </p:cNvSpPr>
          <p:nvPr/>
        </p:nvSpPr>
        <p:spPr bwMode="auto">
          <a:xfrm flipH="1">
            <a:off x="7446964" y="4916381"/>
            <a:ext cx="2614612" cy="0"/>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sp>
        <p:nvSpPr>
          <p:cNvPr id="18485" name="Line 61"/>
          <p:cNvSpPr>
            <a:spLocks noChangeShapeType="1"/>
          </p:cNvSpPr>
          <p:nvPr/>
        </p:nvSpPr>
        <p:spPr bwMode="auto">
          <a:xfrm flipH="1">
            <a:off x="9715501" y="5462481"/>
            <a:ext cx="342900" cy="0"/>
          </a:xfrm>
          <a:prstGeom prst="line">
            <a:avLst/>
          </a:prstGeom>
          <a:noFill/>
          <a:ln w="9525">
            <a:solidFill>
              <a:schemeClr val="tx1"/>
            </a:solidFill>
            <a:round/>
            <a:headEnd/>
            <a:tailEnd/>
          </a:ln>
        </p:spPr>
        <p:txBody>
          <a:bodyPr>
            <a:prstTxWarp prst="textNoShape">
              <a:avLst/>
            </a:prstTxWarp>
          </a:bodyPr>
          <a:lstStyle/>
          <a:p>
            <a:endParaRPr lang="en-US"/>
          </a:p>
        </p:txBody>
      </p:sp>
      <p:sp>
        <p:nvSpPr>
          <p:cNvPr id="18486" name="Text Box 62"/>
          <p:cNvSpPr txBox="1">
            <a:spLocks noChangeArrowheads="1"/>
          </p:cNvSpPr>
          <p:nvPr/>
        </p:nvSpPr>
        <p:spPr bwMode="auto">
          <a:xfrm>
            <a:off x="2333626" y="5646631"/>
            <a:ext cx="558291" cy="30777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wind</a:t>
            </a:r>
          </a:p>
        </p:txBody>
      </p:sp>
      <p:sp>
        <p:nvSpPr>
          <p:cNvPr id="18487" name="Line 63"/>
          <p:cNvSpPr>
            <a:spLocks noChangeShapeType="1"/>
          </p:cNvSpPr>
          <p:nvPr/>
        </p:nvSpPr>
        <p:spPr bwMode="auto">
          <a:xfrm>
            <a:off x="3060701" y="5786331"/>
            <a:ext cx="730250" cy="0"/>
          </a:xfrm>
          <a:prstGeom prst="line">
            <a:avLst/>
          </a:prstGeom>
          <a:noFill/>
          <a:ln w="9525">
            <a:solidFill>
              <a:schemeClr val="tx1"/>
            </a:solidFill>
            <a:round/>
            <a:headEnd/>
            <a:tailEnd type="triangle" w="med" len="med"/>
          </a:ln>
        </p:spPr>
        <p:txBody>
          <a:bodyPr>
            <a:prstTxWarp prst="textNoShape">
              <a:avLst/>
            </a:prstTxWarp>
          </a:bodyPr>
          <a:lstStyle/>
          <a:p>
            <a:endParaRPr lang="en-US"/>
          </a:p>
        </p:txBody>
      </p:sp>
      <p:sp>
        <p:nvSpPr>
          <p:cNvPr id="18488" name="Text Box 18"/>
          <p:cNvSpPr txBox="1">
            <a:spLocks noChangeArrowheads="1"/>
          </p:cNvSpPr>
          <p:nvPr/>
        </p:nvSpPr>
        <p:spPr bwMode="auto">
          <a:xfrm>
            <a:off x="2071129" y="3265381"/>
            <a:ext cx="1326492" cy="30777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path definition</a:t>
            </a:r>
          </a:p>
        </p:txBody>
      </p:sp>
      <p:sp>
        <p:nvSpPr>
          <p:cNvPr id="18489" name="Text Box 18"/>
          <p:cNvSpPr txBox="1">
            <a:spLocks noChangeArrowheads="1"/>
          </p:cNvSpPr>
          <p:nvPr/>
        </p:nvSpPr>
        <p:spPr bwMode="auto">
          <a:xfrm>
            <a:off x="2328534" y="3887681"/>
            <a:ext cx="1096775" cy="95410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airspeed,</a:t>
            </a:r>
            <a:br>
              <a:rPr lang="en-US" sz="1400" dirty="0">
                <a:latin typeface="Tahoma" charset="0"/>
              </a:rPr>
            </a:br>
            <a:r>
              <a:rPr lang="en-US" sz="1400" dirty="0">
                <a:latin typeface="Tahoma" charset="0"/>
              </a:rPr>
              <a:t>altitude,</a:t>
            </a:r>
          </a:p>
          <a:p>
            <a:pPr algn="ctr" eaLnBrk="0" hangingPunct="0"/>
            <a:r>
              <a:rPr lang="en-US" sz="1400" dirty="0">
                <a:latin typeface="Tahoma" charset="0"/>
              </a:rPr>
              <a:t>heading,</a:t>
            </a:r>
          </a:p>
          <a:p>
            <a:pPr algn="ctr" eaLnBrk="0" hangingPunct="0"/>
            <a:r>
              <a:rPr lang="en-US" sz="1400" dirty="0">
                <a:latin typeface="Tahoma" charset="0"/>
              </a:rPr>
              <a:t>commands </a:t>
            </a:r>
          </a:p>
        </p:txBody>
      </p:sp>
      <p:sp>
        <p:nvSpPr>
          <p:cNvPr id="18490" name="Line 34"/>
          <p:cNvSpPr>
            <a:spLocks noChangeShapeType="1"/>
          </p:cNvSpPr>
          <p:nvPr/>
        </p:nvSpPr>
        <p:spPr bwMode="auto">
          <a:xfrm flipH="1">
            <a:off x="7458076" y="1849331"/>
            <a:ext cx="385763" cy="0"/>
          </a:xfrm>
          <a:prstGeom prst="line">
            <a:avLst/>
          </a:prstGeom>
          <a:noFill/>
          <a:ln w="6350">
            <a:solidFill>
              <a:schemeClr val="tx1"/>
            </a:solidFill>
            <a:round/>
            <a:headEnd/>
            <a:tailEnd type="triangle" w="med" len="med"/>
          </a:ln>
        </p:spPr>
        <p:txBody>
          <a:bodyPr wrap="none">
            <a:prstTxWarp prst="textNoShape">
              <a:avLst/>
            </a:prstTxWarp>
            <a:spAutoFit/>
          </a:bodyPr>
          <a:lstStyle/>
          <a:p>
            <a:endParaRPr lang="en-US"/>
          </a:p>
        </p:txBody>
      </p:sp>
      <p:sp>
        <p:nvSpPr>
          <p:cNvPr id="18491" name="Line 43"/>
          <p:cNvSpPr>
            <a:spLocks noChangeShapeType="1"/>
          </p:cNvSpPr>
          <p:nvPr/>
        </p:nvSpPr>
        <p:spPr bwMode="auto">
          <a:xfrm>
            <a:off x="7843839" y="1563581"/>
            <a:ext cx="0" cy="292100"/>
          </a:xfrm>
          <a:prstGeom prst="line">
            <a:avLst/>
          </a:prstGeom>
          <a:noFill/>
          <a:ln w="6350">
            <a:solidFill>
              <a:schemeClr val="tx1"/>
            </a:solidFill>
            <a:round/>
            <a:headEnd/>
            <a:tailEnd/>
          </a:ln>
        </p:spPr>
        <p:txBody>
          <a:bodyPr>
            <a:prstTxWarp prst="textNoShape">
              <a:avLst/>
            </a:prstTxWarp>
            <a:spAutoFit/>
          </a:bodyPr>
          <a:lstStyle/>
          <a:p>
            <a:endParaRPr lang="en-US"/>
          </a:p>
        </p:txBody>
      </p:sp>
      <p:sp>
        <p:nvSpPr>
          <p:cNvPr id="18492" name="Text Box 46"/>
          <p:cNvSpPr txBox="1">
            <a:spLocks noChangeArrowheads="1"/>
          </p:cNvSpPr>
          <p:nvPr/>
        </p:nvSpPr>
        <p:spPr bwMode="auto">
          <a:xfrm>
            <a:off x="7602539" y="1173056"/>
            <a:ext cx="528923" cy="307777"/>
          </a:xfrm>
          <a:prstGeom prst="rect">
            <a:avLst/>
          </a:prstGeom>
          <a:noFill/>
          <a:ln w="9525">
            <a:noFill/>
            <a:miter lim="800000"/>
            <a:headEnd/>
            <a:tailEnd/>
          </a:ln>
        </p:spPr>
        <p:txBody>
          <a:bodyPr wrap="none">
            <a:prstTxWarp prst="textNoShape">
              <a:avLst/>
            </a:prstTxWarp>
            <a:spAutoFit/>
          </a:bodyPr>
          <a:lstStyle/>
          <a:p>
            <a:pPr algn="ctr" eaLnBrk="0" hangingPunct="0"/>
            <a:r>
              <a:rPr lang="en-US" sz="1400" dirty="0">
                <a:latin typeface="Tahoma" charset="0"/>
              </a:rPr>
              <a:t>map</a:t>
            </a:r>
          </a:p>
        </p:txBody>
      </p:sp>
      <p:pic>
        <p:nvPicPr>
          <p:cNvPr id="67" name="Picture 66" descr="latex-image-1.pdf"/>
          <p:cNvPicPr>
            <a:picLocks noChangeAspect="1"/>
          </p:cNvPicPr>
          <p:nvPr/>
        </p:nvPicPr>
        <p:blipFill>
          <a:blip r:embed="rId2"/>
          <a:stretch>
            <a:fillRect/>
          </a:stretch>
        </p:blipFill>
        <p:spPr>
          <a:xfrm>
            <a:off x="9817101" y="5557731"/>
            <a:ext cx="381000" cy="241300"/>
          </a:xfrm>
          <a:prstGeom prst="rect">
            <a:avLst/>
          </a:prstGeom>
        </p:spPr>
      </p:pic>
      <p:sp>
        <p:nvSpPr>
          <p:cNvPr id="2" name="Title 1"/>
          <p:cNvSpPr>
            <a:spLocks noGrp="1"/>
          </p:cNvSpPr>
          <p:nvPr>
            <p:ph type="title"/>
          </p:nvPr>
        </p:nvSpPr>
        <p:spPr/>
        <p:txBody>
          <a:bodyPr/>
          <a:lstStyle/>
          <a:p>
            <a:r>
              <a:rPr lang="en-US" dirty="0"/>
              <a:t>Control Architecture</a:t>
            </a:r>
          </a:p>
        </p:txBody>
      </p:sp>
    </p:spTree>
    <p:extLst>
      <p:ext uri="{BB962C8B-B14F-4D97-AF65-F5344CB8AC3E}">
        <p14:creationId xmlns:p14="http://schemas.microsoft.com/office/powerpoint/2010/main" val="335688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Box 48"/>
          <p:cNvSpPr txBox="1"/>
          <p:nvPr/>
        </p:nvSpPr>
        <p:spPr>
          <a:xfrm>
            <a:off x="7490213" y="826734"/>
            <a:ext cx="184666" cy="369332"/>
          </a:xfrm>
          <a:prstGeom prst="rect">
            <a:avLst/>
          </a:prstGeom>
          <a:noFill/>
        </p:spPr>
        <p:txBody>
          <a:bodyPr wrap="none" rtlCol="0">
            <a:spAutoFit/>
          </a:bodyPr>
          <a:lstStyle/>
          <a:p>
            <a:endParaRPr lang="en-US" dirty="0"/>
          </a:p>
        </p:txBody>
      </p:sp>
      <p:grpSp>
        <p:nvGrpSpPr>
          <p:cNvPr id="3" name="Group 2"/>
          <p:cNvGrpSpPr/>
          <p:nvPr/>
        </p:nvGrpSpPr>
        <p:grpSpPr>
          <a:xfrm>
            <a:off x="6209731" y="952500"/>
            <a:ext cx="5729826" cy="4547796"/>
            <a:chOff x="3187703" y="1998134"/>
            <a:chExt cx="2986085" cy="2425698"/>
          </a:xfrm>
        </p:grpSpPr>
        <p:sp>
          <p:nvSpPr>
            <p:cNvPr id="51" name="Oval 50"/>
            <p:cNvSpPr/>
            <p:nvPr/>
          </p:nvSpPr>
          <p:spPr>
            <a:xfrm>
              <a:off x="3492500" y="2853268"/>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Oval 42"/>
            <p:cNvSpPr/>
            <p:nvPr/>
          </p:nvSpPr>
          <p:spPr>
            <a:xfrm>
              <a:off x="4855633" y="3547534"/>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Line 12"/>
            <p:cNvSpPr>
              <a:spLocks noChangeShapeType="1"/>
            </p:cNvSpPr>
            <p:nvPr/>
          </p:nvSpPr>
          <p:spPr bwMode="auto">
            <a:xfrm flipH="1" flipV="1">
              <a:off x="3453129" y="2298699"/>
              <a:ext cx="45719" cy="814915"/>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46" name="Line 19"/>
            <p:cNvSpPr>
              <a:spLocks noChangeShapeType="1"/>
            </p:cNvSpPr>
            <p:nvPr/>
          </p:nvSpPr>
          <p:spPr bwMode="auto">
            <a:xfrm rot="6205887" flipH="1">
              <a:off x="4911296" y="3985053"/>
              <a:ext cx="264925" cy="6709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47" name="Straight Arrow Connector 46"/>
            <p:cNvCxnSpPr/>
            <p:nvPr/>
          </p:nvCxnSpPr>
          <p:spPr>
            <a:xfrm flipV="1">
              <a:off x="3498849" y="2417234"/>
              <a:ext cx="76202" cy="685801"/>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rot="10800000">
              <a:off x="4398433" y="3898901"/>
              <a:ext cx="668868" cy="266701"/>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0" name="Arc 49"/>
            <p:cNvSpPr/>
            <p:nvPr/>
          </p:nvSpPr>
          <p:spPr>
            <a:xfrm>
              <a:off x="3496733" y="2853267"/>
              <a:ext cx="664633" cy="647701"/>
            </a:xfrm>
            <a:prstGeom prst="arc">
              <a:avLst>
                <a:gd name="adj1" fmla="val 11519673"/>
                <a:gd name="adj2" fmla="val 17932038"/>
              </a:avLst>
            </a:prstGeom>
            <a:ln w="19050" cap="flat" cmpd="sng" algn="ctr">
              <a:solidFill>
                <a:schemeClr val="tx1"/>
              </a:solidFill>
              <a:prstDash val="solid"/>
              <a:round/>
              <a:headEnd type="none" w="med" len="med"/>
              <a:tailEnd type="stealth"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2" name="Arc 51"/>
            <p:cNvSpPr/>
            <p:nvPr/>
          </p:nvSpPr>
          <p:spPr>
            <a:xfrm>
              <a:off x="4859866" y="3547533"/>
              <a:ext cx="664633" cy="647701"/>
            </a:xfrm>
            <a:prstGeom prst="arc">
              <a:avLst>
                <a:gd name="adj1" fmla="val 18376361"/>
                <a:gd name="adj2" fmla="val 6985009"/>
              </a:avLst>
            </a:prstGeom>
            <a:ln w="19050" cap="flat" cmpd="sng" algn="ctr">
              <a:solidFill>
                <a:schemeClr val="tx1"/>
              </a:solidFill>
              <a:prstDash val="solid"/>
              <a:round/>
              <a:headEnd type="none" w="med" len="med"/>
              <a:tailEnd type="stealth"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53" name="Picture 52" descr="latex-image-1.pdf"/>
            <p:cNvPicPr>
              <a:picLocks noChangeAspect="1"/>
            </p:cNvPicPr>
            <p:nvPr/>
          </p:nvPicPr>
          <p:blipFill>
            <a:blip r:embed="rId3"/>
            <a:stretch>
              <a:fillRect/>
            </a:stretch>
          </p:blipFill>
          <p:spPr>
            <a:xfrm>
              <a:off x="3213099" y="3052233"/>
              <a:ext cx="228600" cy="152400"/>
            </a:xfrm>
            <a:prstGeom prst="rect">
              <a:avLst/>
            </a:prstGeom>
            <a:effectLst/>
          </p:spPr>
        </p:pic>
        <p:pic>
          <p:nvPicPr>
            <p:cNvPr id="54" name="Picture 53" descr="latex-image-1.pdf"/>
            <p:cNvPicPr>
              <a:picLocks noChangeAspect="1"/>
            </p:cNvPicPr>
            <p:nvPr/>
          </p:nvPicPr>
          <p:blipFill>
            <a:blip r:embed="rId4"/>
            <a:stretch>
              <a:fillRect/>
            </a:stretch>
          </p:blipFill>
          <p:spPr>
            <a:xfrm>
              <a:off x="5232401" y="4271432"/>
              <a:ext cx="228600" cy="152400"/>
            </a:xfrm>
            <a:prstGeom prst="rect">
              <a:avLst/>
            </a:prstGeom>
            <a:effectLst/>
          </p:spPr>
        </p:pic>
        <p:pic>
          <p:nvPicPr>
            <p:cNvPr id="55" name="Picture 54" descr="latex-image-1.pdf"/>
            <p:cNvPicPr>
              <a:picLocks noChangeAspect="1"/>
            </p:cNvPicPr>
            <p:nvPr/>
          </p:nvPicPr>
          <p:blipFill>
            <a:blip r:embed="rId5"/>
            <a:stretch>
              <a:fillRect/>
            </a:stretch>
          </p:blipFill>
          <p:spPr>
            <a:xfrm>
              <a:off x="4682059" y="4250248"/>
              <a:ext cx="228600" cy="152400"/>
            </a:xfrm>
            <a:prstGeom prst="rect">
              <a:avLst/>
            </a:prstGeom>
            <a:effectLst/>
          </p:spPr>
        </p:pic>
        <p:pic>
          <p:nvPicPr>
            <p:cNvPr id="56" name="Picture 55" descr="latex-image-1.pdf"/>
            <p:cNvPicPr>
              <a:picLocks noChangeAspect="1"/>
            </p:cNvPicPr>
            <p:nvPr/>
          </p:nvPicPr>
          <p:blipFill>
            <a:blip r:embed="rId6"/>
            <a:stretch>
              <a:fillRect/>
            </a:stretch>
          </p:blipFill>
          <p:spPr>
            <a:xfrm>
              <a:off x="3369734" y="1998134"/>
              <a:ext cx="228600" cy="152400"/>
            </a:xfrm>
            <a:prstGeom prst="rect">
              <a:avLst/>
            </a:prstGeom>
            <a:effectLst/>
          </p:spPr>
        </p:pic>
        <p:sp>
          <p:nvSpPr>
            <p:cNvPr id="57" name="Arc 56"/>
            <p:cNvSpPr/>
            <p:nvPr/>
          </p:nvSpPr>
          <p:spPr>
            <a:xfrm>
              <a:off x="3187703" y="2307166"/>
              <a:ext cx="584197" cy="567267"/>
            </a:xfrm>
            <a:prstGeom prst="arc">
              <a:avLst>
                <a:gd name="adj1" fmla="val 16200000"/>
                <a:gd name="adj2" fmla="val 17772266"/>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8" name="Arc 57"/>
            <p:cNvSpPr/>
            <p:nvPr/>
          </p:nvSpPr>
          <p:spPr>
            <a:xfrm>
              <a:off x="4910663" y="4017417"/>
              <a:ext cx="283639" cy="287883"/>
            </a:xfrm>
            <a:prstGeom prst="arc">
              <a:avLst>
                <a:gd name="adj1" fmla="val 16200000"/>
                <a:gd name="adj2" fmla="val 12503423"/>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9" name="Straight Connector 58"/>
            <p:cNvCxnSpPr>
              <a:endCxn id="52" idx="0"/>
            </p:cNvCxnSpPr>
            <p:nvPr/>
          </p:nvCxnSpPr>
          <p:spPr>
            <a:xfrm>
              <a:off x="3958170" y="2878670"/>
              <a:ext cx="1427321" cy="729293"/>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61" name="Oval 60"/>
            <p:cNvSpPr/>
            <p:nvPr/>
          </p:nvSpPr>
          <p:spPr>
            <a:xfrm>
              <a:off x="3797300" y="3158067"/>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p:cNvSpPr/>
            <p:nvPr/>
          </p:nvSpPr>
          <p:spPr>
            <a:xfrm>
              <a:off x="5168900" y="3839634"/>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4" name="Picture 63" descr="latex-image-1.pdf"/>
            <p:cNvPicPr>
              <a:picLocks noChangeAspect="1"/>
            </p:cNvPicPr>
            <p:nvPr/>
          </p:nvPicPr>
          <p:blipFill>
            <a:blip r:embed="rId7"/>
            <a:stretch>
              <a:fillRect/>
            </a:stretch>
          </p:blipFill>
          <p:spPr>
            <a:xfrm>
              <a:off x="3589867" y="2984501"/>
              <a:ext cx="201788" cy="110066"/>
            </a:xfrm>
            <a:prstGeom prst="rect">
              <a:avLst/>
            </a:prstGeom>
          </p:spPr>
        </p:pic>
        <p:pic>
          <p:nvPicPr>
            <p:cNvPr id="67" name="Picture 66" descr="latex-image-1.pdf"/>
            <p:cNvPicPr>
              <a:picLocks noChangeAspect="1"/>
            </p:cNvPicPr>
            <p:nvPr/>
          </p:nvPicPr>
          <p:blipFill>
            <a:blip r:embed="rId8"/>
            <a:stretch>
              <a:fillRect/>
            </a:stretch>
          </p:blipFill>
          <p:spPr>
            <a:xfrm>
              <a:off x="4963583" y="3606802"/>
              <a:ext cx="216449" cy="122766"/>
            </a:xfrm>
            <a:prstGeom prst="rect">
              <a:avLst/>
            </a:prstGeom>
          </p:spPr>
        </p:pic>
        <p:sp>
          <p:nvSpPr>
            <p:cNvPr id="73" name="Line 19"/>
            <p:cNvSpPr>
              <a:spLocks noChangeShapeType="1"/>
            </p:cNvSpPr>
            <p:nvPr/>
          </p:nvSpPr>
          <p:spPr bwMode="auto">
            <a:xfrm rot="6205887" flipH="1">
              <a:off x="5055229" y="3688719"/>
              <a:ext cx="264925" cy="6709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74" name="Line 19"/>
            <p:cNvSpPr>
              <a:spLocks noChangeShapeType="1"/>
            </p:cNvSpPr>
            <p:nvPr/>
          </p:nvSpPr>
          <p:spPr bwMode="auto">
            <a:xfrm rot="6205887" flipH="1" flipV="1">
              <a:off x="5144379" y="3661977"/>
              <a:ext cx="287986" cy="142069"/>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75" name="Line 19"/>
            <p:cNvSpPr>
              <a:spLocks noChangeShapeType="1"/>
            </p:cNvSpPr>
            <p:nvPr/>
          </p:nvSpPr>
          <p:spPr bwMode="auto">
            <a:xfrm rot="6205887" flipH="1" flipV="1">
              <a:off x="4976921" y="3988004"/>
              <a:ext cx="299292" cy="50391"/>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76" name="Arc 75"/>
            <p:cNvSpPr/>
            <p:nvPr/>
          </p:nvSpPr>
          <p:spPr>
            <a:xfrm>
              <a:off x="5029196" y="3721083"/>
              <a:ext cx="300572" cy="287883"/>
            </a:xfrm>
            <a:prstGeom prst="arc">
              <a:avLst>
                <a:gd name="adj1" fmla="val 16200000"/>
                <a:gd name="adj2" fmla="val 6565440"/>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7" name="Arc 76"/>
            <p:cNvSpPr/>
            <p:nvPr/>
          </p:nvSpPr>
          <p:spPr>
            <a:xfrm>
              <a:off x="4923363" y="3644883"/>
              <a:ext cx="520704" cy="465684"/>
            </a:xfrm>
            <a:prstGeom prst="arc">
              <a:avLst>
                <a:gd name="adj1" fmla="val 16200000"/>
                <a:gd name="adj2" fmla="val 18478235"/>
              </a:avLst>
            </a:prstGeom>
            <a:ln w="12700" cmpd="sng">
              <a:solidFill>
                <a:schemeClr val="tx1"/>
              </a:solidFill>
              <a:prstDash val="sysDot"/>
              <a:tailEnd type="stealth"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8" name="Line 19"/>
            <p:cNvSpPr>
              <a:spLocks noChangeShapeType="1"/>
            </p:cNvSpPr>
            <p:nvPr/>
          </p:nvSpPr>
          <p:spPr bwMode="auto">
            <a:xfrm rot="6205887" flipH="1" flipV="1">
              <a:off x="3726237" y="3002852"/>
              <a:ext cx="311459" cy="64896"/>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69" name="Line 19"/>
            <p:cNvSpPr>
              <a:spLocks noChangeShapeType="1"/>
            </p:cNvSpPr>
            <p:nvPr/>
          </p:nvSpPr>
          <p:spPr bwMode="auto">
            <a:xfrm rot="6205887" flipH="1">
              <a:off x="3634747" y="2960689"/>
              <a:ext cx="45719" cy="332226"/>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70" name="Arc 69"/>
            <p:cNvSpPr/>
            <p:nvPr/>
          </p:nvSpPr>
          <p:spPr>
            <a:xfrm>
              <a:off x="3674530" y="3035283"/>
              <a:ext cx="300572" cy="287883"/>
            </a:xfrm>
            <a:prstGeom prst="arc">
              <a:avLst>
                <a:gd name="adj1" fmla="val 16200000"/>
                <a:gd name="adj2" fmla="val 11967472"/>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1" name="Line 19"/>
            <p:cNvSpPr>
              <a:spLocks noChangeShapeType="1"/>
            </p:cNvSpPr>
            <p:nvPr/>
          </p:nvSpPr>
          <p:spPr bwMode="auto">
            <a:xfrm rot="6205887" flipH="1">
              <a:off x="3683629" y="3002919"/>
              <a:ext cx="264925" cy="6709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72" name="Arc 71"/>
            <p:cNvSpPr/>
            <p:nvPr/>
          </p:nvSpPr>
          <p:spPr>
            <a:xfrm>
              <a:off x="3564463" y="2950616"/>
              <a:ext cx="520704" cy="465684"/>
            </a:xfrm>
            <a:prstGeom prst="arc">
              <a:avLst>
                <a:gd name="adj1" fmla="val 16200000"/>
                <a:gd name="adj2" fmla="val 1668137"/>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9" name="Line 19"/>
            <p:cNvSpPr>
              <a:spLocks noChangeShapeType="1"/>
            </p:cNvSpPr>
            <p:nvPr/>
          </p:nvSpPr>
          <p:spPr bwMode="auto">
            <a:xfrm rot="6205887" flipV="1">
              <a:off x="4335144" y="2759607"/>
              <a:ext cx="338243" cy="149965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pic>
          <p:nvPicPr>
            <p:cNvPr id="81" name="Picture 80" descr="latex-image-1.pdf"/>
            <p:cNvPicPr>
              <a:picLocks noChangeAspect="1"/>
            </p:cNvPicPr>
            <p:nvPr/>
          </p:nvPicPr>
          <p:blipFill>
            <a:blip r:embed="rId9"/>
            <a:stretch>
              <a:fillRect/>
            </a:stretch>
          </p:blipFill>
          <p:spPr>
            <a:xfrm>
              <a:off x="3412114" y="3573900"/>
              <a:ext cx="571500" cy="190500"/>
            </a:xfrm>
            <a:prstGeom prst="rect">
              <a:avLst/>
            </a:prstGeom>
          </p:spPr>
        </p:pic>
        <p:pic>
          <p:nvPicPr>
            <p:cNvPr id="82" name="Picture 81" descr="latex-image-1.pdf"/>
            <p:cNvPicPr>
              <a:picLocks noChangeAspect="1"/>
            </p:cNvPicPr>
            <p:nvPr/>
          </p:nvPicPr>
          <p:blipFill>
            <a:blip r:embed="rId10"/>
            <a:stretch>
              <a:fillRect/>
            </a:stretch>
          </p:blipFill>
          <p:spPr>
            <a:xfrm>
              <a:off x="5602288" y="4024313"/>
              <a:ext cx="571500" cy="190500"/>
            </a:xfrm>
            <a:prstGeom prst="rect">
              <a:avLst/>
            </a:prstGeom>
          </p:spPr>
        </p:pic>
        <p:cxnSp>
          <p:nvCxnSpPr>
            <p:cNvPr id="86" name="Straight Arrow Connector 85"/>
            <p:cNvCxnSpPr/>
            <p:nvPr/>
          </p:nvCxnSpPr>
          <p:spPr>
            <a:xfrm rot="5400000">
              <a:off x="3987274" y="2816753"/>
              <a:ext cx="209549" cy="189445"/>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5400000" flipH="1" flipV="1">
              <a:off x="3573991" y="3387726"/>
              <a:ext cx="268817" cy="135467"/>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91" name="Straight Arrow Connector 90"/>
            <p:cNvCxnSpPr/>
            <p:nvPr/>
          </p:nvCxnSpPr>
          <p:spPr>
            <a:xfrm rot="5400000">
              <a:off x="5114929" y="3445936"/>
              <a:ext cx="334433" cy="78311"/>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96" name="Straight Arrow Connector 95"/>
            <p:cNvCxnSpPr/>
            <p:nvPr/>
          </p:nvCxnSpPr>
          <p:spPr>
            <a:xfrm rot="10800000">
              <a:off x="5317070" y="3937002"/>
              <a:ext cx="270931" cy="171448"/>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99" name="Straight Arrow Connector 98"/>
            <p:cNvCxnSpPr/>
            <p:nvPr/>
          </p:nvCxnSpPr>
          <p:spPr>
            <a:xfrm rot="5400000">
              <a:off x="3657603" y="2692404"/>
              <a:ext cx="457199" cy="38097"/>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pic>
          <p:nvPicPr>
            <p:cNvPr id="60" name="Picture 59" descr="latex-image-1.pdf"/>
            <p:cNvPicPr>
              <a:picLocks noChangeAspect="1"/>
            </p:cNvPicPr>
            <p:nvPr/>
          </p:nvPicPr>
          <p:blipFill>
            <a:blip r:embed="rId11"/>
            <a:stretch>
              <a:fillRect/>
            </a:stretch>
          </p:blipFill>
          <p:spPr>
            <a:xfrm>
              <a:off x="4265613" y="2652183"/>
              <a:ext cx="88900" cy="114300"/>
            </a:xfrm>
            <a:prstGeom prst="rect">
              <a:avLst/>
            </a:prstGeom>
          </p:spPr>
        </p:pic>
        <p:pic>
          <p:nvPicPr>
            <p:cNvPr id="63" name="Picture 62" descr="latex-image-1.pdf"/>
            <p:cNvPicPr>
              <a:picLocks noChangeAspect="1"/>
            </p:cNvPicPr>
            <p:nvPr/>
          </p:nvPicPr>
          <p:blipFill>
            <a:blip r:embed="rId12"/>
            <a:stretch>
              <a:fillRect/>
            </a:stretch>
          </p:blipFill>
          <p:spPr>
            <a:xfrm>
              <a:off x="3776663" y="2103966"/>
              <a:ext cx="558800" cy="279400"/>
            </a:xfrm>
            <a:prstGeom prst="rect">
              <a:avLst/>
            </a:prstGeom>
          </p:spPr>
        </p:pic>
        <p:pic>
          <p:nvPicPr>
            <p:cNvPr id="65" name="Picture 64" descr="latex-image-1.pdf"/>
            <p:cNvPicPr>
              <a:picLocks noChangeAspect="1"/>
            </p:cNvPicPr>
            <p:nvPr/>
          </p:nvPicPr>
          <p:blipFill>
            <a:blip r:embed="rId13"/>
            <a:stretch>
              <a:fillRect/>
            </a:stretch>
          </p:blipFill>
          <p:spPr>
            <a:xfrm>
              <a:off x="5215997" y="2976034"/>
              <a:ext cx="558800" cy="279400"/>
            </a:xfrm>
            <a:prstGeom prst="rect">
              <a:avLst/>
            </a:prstGeom>
          </p:spPr>
        </p:pic>
      </p:grpSp>
      <p:sp>
        <p:nvSpPr>
          <p:cNvPr id="2" name="Title 1"/>
          <p:cNvSpPr>
            <a:spLocks noGrp="1"/>
          </p:cNvSpPr>
          <p:nvPr>
            <p:ph type="title"/>
          </p:nvPr>
        </p:nvSpPr>
        <p:spPr/>
        <p:txBody>
          <a:bodyPr/>
          <a:lstStyle/>
          <a:p>
            <a:r>
              <a:rPr lang="en-US" dirty="0" err="1"/>
              <a:t>Dubins</a:t>
            </a:r>
            <a:r>
              <a:rPr lang="en-US" dirty="0"/>
              <a:t> Case I: R-S-R</a:t>
            </a:r>
          </a:p>
        </p:txBody>
      </p:sp>
      <p:pic>
        <p:nvPicPr>
          <p:cNvPr id="5" name="Picture 4">
            <a:extLst>
              <a:ext uri="{FF2B5EF4-FFF2-40B4-BE49-F238E27FC236}">
                <a16:creationId xmlns:a16="http://schemas.microsoft.com/office/drawing/2014/main" id="{02ACA186-2855-AF4D-B1F0-C2280C5B59BB}"/>
              </a:ext>
            </a:extLst>
          </p:cNvPr>
          <p:cNvPicPr>
            <a:picLocks noChangeAspect="1"/>
          </p:cNvPicPr>
          <p:nvPr/>
        </p:nvPicPr>
        <p:blipFill>
          <a:blip r:embed="rId14"/>
          <a:stretch>
            <a:fillRect/>
          </a:stretch>
        </p:blipFill>
        <p:spPr>
          <a:xfrm>
            <a:off x="1026807" y="1196066"/>
            <a:ext cx="8199120" cy="4892198"/>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637613" y="1197230"/>
            <a:ext cx="6140522" cy="4463540"/>
            <a:chOff x="2738966" y="1998134"/>
            <a:chExt cx="3477684" cy="2432579"/>
          </a:xfrm>
        </p:grpSpPr>
        <p:sp>
          <p:nvSpPr>
            <p:cNvPr id="50" name="Oval 49"/>
            <p:cNvSpPr/>
            <p:nvPr/>
          </p:nvSpPr>
          <p:spPr>
            <a:xfrm>
              <a:off x="3492500" y="2853268"/>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Oval 50"/>
            <p:cNvSpPr/>
            <p:nvPr/>
          </p:nvSpPr>
          <p:spPr>
            <a:xfrm>
              <a:off x="4855633" y="3547534"/>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Line 12"/>
            <p:cNvSpPr>
              <a:spLocks noChangeShapeType="1"/>
            </p:cNvSpPr>
            <p:nvPr/>
          </p:nvSpPr>
          <p:spPr bwMode="auto">
            <a:xfrm flipH="1" flipV="1">
              <a:off x="3453129" y="2298699"/>
              <a:ext cx="45719" cy="814915"/>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53" name="Line 19"/>
            <p:cNvSpPr>
              <a:spLocks noChangeShapeType="1"/>
            </p:cNvSpPr>
            <p:nvPr/>
          </p:nvSpPr>
          <p:spPr bwMode="auto">
            <a:xfrm rot="6205887" flipH="1">
              <a:off x="5247846" y="3395453"/>
              <a:ext cx="264925" cy="6709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54" name="Straight Arrow Connector 53"/>
            <p:cNvCxnSpPr/>
            <p:nvPr/>
          </p:nvCxnSpPr>
          <p:spPr>
            <a:xfrm flipV="1">
              <a:off x="3498849" y="2417234"/>
              <a:ext cx="76202" cy="685801"/>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a:stCxn id="70" idx="1"/>
            </p:cNvCxnSpPr>
            <p:nvPr/>
          </p:nvCxnSpPr>
          <p:spPr>
            <a:xfrm rot="10800000">
              <a:off x="4749803" y="3238503"/>
              <a:ext cx="641109" cy="370955"/>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6" name="Arc 55"/>
            <p:cNvSpPr/>
            <p:nvPr/>
          </p:nvSpPr>
          <p:spPr>
            <a:xfrm>
              <a:off x="3496733" y="2853267"/>
              <a:ext cx="664633" cy="647701"/>
            </a:xfrm>
            <a:prstGeom prst="arc">
              <a:avLst>
                <a:gd name="adj1" fmla="val 11519673"/>
                <a:gd name="adj2" fmla="val 18940876"/>
              </a:avLst>
            </a:prstGeom>
            <a:ln w="19050" cap="flat" cmpd="sng" algn="ctr">
              <a:solidFill>
                <a:schemeClr val="tx1"/>
              </a:solidFill>
              <a:prstDash val="solid"/>
              <a:round/>
              <a:headEnd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7" name="Arc 56"/>
            <p:cNvSpPr/>
            <p:nvPr/>
          </p:nvSpPr>
          <p:spPr>
            <a:xfrm>
              <a:off x="4859866" y="3547533"/>
              <a:ext cx="664633" cy="647701"/>
            </a:xfrm>
            <a:prstGeom prst="arc">
              <a:avLst>
                <a:gd name="adj1" fmla="val 18376361"/>
                <a:gd name="adj2" fmla="val 8367361"/>
              </a:avLst>
            </a:prstGeom>
            <a:ln w="19050" cap="flat" cmpd="sng" algn="ctr">
              <a:solidFill>
                <a:schemeClr val="tx1"/>
              </a:solidFill>
              <a:prstDash val="solid"/>
              <a:round/>
              <a:headEnd type="stealth"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58" name="Picture 57" descr="latex-image-1.pdf"/>
            <p:cNvPicPr>
              <a:picLocks noChangeAspect="1"/>
            </p:cNvPicPr>
            <p:nvPr/>
          </p:nvPicPr>
          <p:blipFill>
            <a:blip r:embed="rId3"/>
            <a:stretch>
              <a:fillRect/>
            </a:stretch>
          </p:blipFill>
          <p:spPr>
            <a:xfrm>
              <a:off x="3213099" y="3052233"/>
              <a:ext cx="228600" cy="152400"/>
            </a:xfrm>
            <a:prstGeom prst="rect">
              <a:avLst/>
            </a:prstGeom>
            <a:effectLst/>
          </p:spPr>
        </p:pic>
        <p:pic>
          <p:nvPicPr>
            <p:cNvPr id="59" name="Picture 58" descr="latex-image-1.pdf"/>
            <p:cNvPicPr>
              <a:picLocks noChangeAspect="1"/>
            </p:cNvPicPr>
            <p:nvPr/>
          </p:nvPicPr>
          <p:blipFill>
            <a:blip r:embed="rId4"/>
            <a:stretch>
              <a:fillRect/>
            </a:stretch>
          </p:blipFill>
          <p:spPr>
            <a:xfrm>
              <a:off x="5467351" y="3429000"/>
              <a:ext cx="228600" cy="152400"/>
            </a:xfrm>
            <a:prstGeom prst="rect">
              <a:avLst/>
            </a:prstGeom>
            <a:effectLst/>
          </p:spPr>
        </p:pic>
        <p:pic>
          <p:nvPicPr>
            <p:cNvPr id="61" name="Picture 60" descr="latex-image-1.pdf"/>
            <p:cNvPicPr>
              <a:picLocks noChangeAspect="1"/>
            </p:cNvPicPr>
            <p:nvPr/>
          </p:nvPicPr>
          <p:blipFill>
            <a:blip r:embed="rId5"/>
            <a:stretch>
              <a:fillRect/>
            </a:stretch>
          </p:blipFill>
          <p:spPr>
            <a:xfrm>
              <a:off x="3369734" y="1998134"/>
              <a:ext cx="228600" cy="152400"/>
            </a:xfrm>
            <a:prstGeom prst="rect">
              <a:avLst/>
            </a:prstGeom>
            <a:effectLst/>
          </p:spPr>
        </p:pic>
        <p:sp>
          <p:nvSpPr>
            <p:cNvPr id="62" name="Arc 61"/>
            <p:cNvSpPr/>
            <p:nvPr/>
          </p:nvSpPr>
          <p:spPr>
            <a:xfrm>
              <a:off x="3187703" y="2307166"/>
              <a:ext cx="584197" cy="567267"/>
            </a:xfrm>
            <a:prstGeom prst="arc">
              <a:avLst>
                <a:gd name="adj1" fmla="val 16200000"/>
                <a:gd name="adj2" fmla="val 17772266"/>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3" name="Arc 62"/>
            <p:cNvSpPr/>
            <p:nvPr/>
          </p:nvSpPr>
          <p:spPr>
            <a:xfrm>
              <a:off x="5215463" y="3429000"/>
              <a:ext cx="283639" cy="287883"/>
            </a:xfrm>
            <a:prstGeom prst="arc">
              <a:avLst>
                <a:gd name="adj1" fmla="val 12212945"/>
                <a:gd name="adj2" fmla="val 16716666"/>
              </a:avLst>
            </a:prstGeom>
            <a:ln w="12700" cap="flat" cmpd="sng" algn="ctr">
              <a:solidFill>
                <a:schemeClr val="tx1"/>
              </a:solidFill>
              <a:prstDash val="sysDash"/>
              <a:round/>
              <a:headEnd type="stealth"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64" name="Straight Connector 63"/>
            <p:cNvCxnSpPr>
              <a:stCxn id="50" idx="7"/>
              <a:endCxn id="51" idx="3"/>
            </p:cNvCxnSpPr>
            <p:nvPr/>
          </p:nvCxnSpPr>
          <p:spPr>
            <a:xfrm rot="16200000" flipH="1">
              <a:off x="3933866" y="3077048"/>
              <a:ext cx="1149265" cy="890173"/>
            </a:xfrm>
            <a:prstGeom prst="line">
              <a:avLst/>
            </a:prstGeom>
            <a:ln w="19050" cap="flat" cmpd="sng" algn="ctr">
              <a:solidFill>
                <a:schemeClr val="tx1"/>
              </a:solidFill>
              <a:prstDash val="solid"/>
              <a:round/>
              <a:headEnd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65" name="Oval 64"/>
            <p:cNvSpPr/>
            <p:nvPr/>
          </p:nvSpPr>
          <p:spPr>
            <a:xfrm>
              <a:off x="3797300" y="3158067"/>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Oval 65"/>
            <p:cNvSpPr/>
            <p:nvPr/>
          </p:nvSpPr>
          <p:spPr>
            <a:xfrm>
              <a:off x="5168900" y="3839634"/>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7" name="Picture 66" descr="latex-image-1.pdf"/>
            <p:cNvPicPr>
              <a:picLocks noChangeAspect="1"/>
            </p:cNvPicPr>
            <p:nvPr/>
          </p:nvPicPr>
          <p:blipFill>
            <a:blip r:embed="rId6"/>
            <a:stretch>
              <a:fillRect/>
            </a:stretch>
          </p:blipFill>
          <p:spPr>
            <a:xfrm>
              <a:off x="3589867" y="2984501"/>
              <a:ext cx="201788" cy="110066"/>
            </a:xfrm>
            <a:prstGeom prst="rect">
              <a:avLst/>
            </a:prstGeom>
          </p:spPr>
        </p:pic>
        <p:sp>
          <p:nvSpPr>
            <p:cNvPr id="69" name="Line 19"/>
            <p:cNvSpPr>
              <a:spLocks noChangeShapeType="1"/>
            </p:cNvSpPr>
            <p:nvPr/>
          </p:nvSpPr>
          <p:spPr bwMode="auto">
            <a:xfrm rot="6205887" flipH="1">
              <a:off x="5055229" y="3688719"/>
              <a:ext cx="264925" cy="6709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70" name="Line 19"/>
            <p:cNvSpPr>
              <a:spLocks noChangeShapeType="1"/>
            </p:cNvSpPr>
            <p:nvPr/>
          </p:nvSpPr>
          <p:spPr bwMode="auto">
            <a:xfrm rot="6205887" flipH="1" flipV="1">
              <a:off x="5144379" y="3661977"/>
              <a:ext cx="287986" cy="142069"/>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71" name="Line 19"/>
            <p:cNvSpPr>
              <a:spLocks noChangeShapeType="1"/>
            </p:cNvSpPr>
            <p:nvPr/>
          </p:nvSpPr>
          <p:spPr bwMode="auto">
            <a:xfrm rot="6205887" flipH="1" flipV="1">
              <a:off x="4932025" y="3908118"/>
              <a:ext cx="281133" cy="165714"/>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72" name="Arc 71"/>
            <p:cNvSpPr/>
            <p:nvPr/>
          </p:nvSpPr>
          <p:spPr>
            <a:xfrm>
              <a:off x="5035546" y="3721083"/>
              <a:ext cx="300572" cy="287883"/>
            </a:xfrm>
            <a:prstGeom prst="arc">
              <a:avLst>
                <a:gd name="adj1" fmla="val 16200000"/>
                <a:gd name="adj2" fmla="val 7718744"/>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3" name="Arc 72"/>
            <p:cNvSpPr/>
            <p:nvPr/>
          </p:nvSpPr>
          <p:spPr>
            <a:xfrm>
              <a:off x="4926538" y="3644883"/>
              <a:ext cx="520704" cy="465684"/>
            </a:xfrm>
            <a:prstGeom prst="arc">
              <a:avLst>
                <a:gd name="adj1" fmla="val 16200000"/>
                <a:gd name="adj2" fmla="val 18325238"/>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4" name="Line 19"/>
            <p:cNvSpPr>
              <a:spLocks noChangeShapeType="1"/>
            </p:cNvSpPr>
            <p:nvPr/>
          </p:nvSpPr>
          <p:spPr bwMode="auto">
            <a:xfrm rot="6205887" flipH="1" flipV="1">
              <a:off x="3816541" y="2968875"/>
              <a:ext cx="264201" cy="213281"/>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75" name="Line 19"/>
            <p:cNvSpPr>
              <a:spLocks noChangeShapeType="1"/>
            </p:cNvSpPr>
            <p:nvPr/>
          </p:nvSpPr>
          <p:spPr bwMode="auto">
            <a:xfrm rot="6205887" flipH="1">
              <a:off x="3634747" y="2960689"/>
              <a:ext cx="45719" cy="332226"/>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76" name="Arc 75"/>
            <p:cNvSpPr/>
            <p:nvPr/>
          </p:nvSpPr>
          <p:spPr>
            <a:xfrm>
              <a:off x="3674530" y="3035283"/>
              <a:ext cx="300572" cy="287883"/>
            </a:xfrm>
            <a:prstGeom prst="arc">
              <a:avLst>
                <a:gd name="adj1" fmla="val 16200000"/>
                <a:gd name="adj2" fmla="val 11967472"/>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7" name="Line 19"/>
            <p:cNvSpPr>
              <a:spLocks noChangeShapeType="1"/>
            </p:cNvSpPr>
            <p:nvPr/>
          </p:nvSpPr>
          <p:spPr bwMode="auto">
            <a:xfrm rot="6205887" flipH="1">
              <a:off x="3623708" y="2882553"/>
              <a:ext cx="386884" cy="94039"/>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78" name="Arc 77"/>
            <p:cNvSpPr/>
            <p:nvPr/>
          </p:nvSpPr>
          <p:spPr>
            <a:xfrm>
              <a:off x="3564463" y="2950616"/>
              <a:ext cx="520704" cy="465684"/>
            </a:xfrm>
            <a:prstGeom prst="arc">
              <a:avLst>
                <a:gd name="adj1" fmla="val 16200000"/>
                <a:gd name="adj2" fmla="val 1668137"/>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a:p>
              <a:pPr algn="ctr"/>
              <a:endParaRPr lang="en-US" dirty="0"/>
            </a:p>
          </p:txBody>
        </p:sp>
        <p:sp>
          <p:nvSpPr>
            <p:cNvPr id="79" name="Line 19"/>
            <p:cNvSpPr>
              <a:spLocks noChangeShapeType="1"/>
            </p:cNvSpPr>
            <p:nvPr/>
          </p:nvSpPr>
          <p:spPr bwMode="auto">
            <a:xfrm rot="6205887" flipV="1">
              <a:off x="4335144" y="2759607"/>
              <a:ext cx="338243" cy="149965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pic>
          <p:nvPicPr>
            <p:cNvPr id="80" name="Picture 79" descr="latex-image-1.pdf"/>
            <p:cNvPicPr>
              <a:picLocks noChangeAspect="1"/>
            </p:cNvPicPr>
            <p:nvPr/>
          </p:nvPicPr>
          <p:blipFill>
            <a:blip r:embed="rId7"/>
            <a:stretch>
              <a:fillRect/>
            </a:stretch>
          </p:blipFill>
          <p:spPr>
            <a:xfrm>
              <a:off x="2738966" y="3469217"/>
              <a:ext cx="571500" cy="190500"/>
            </a:xfrm>
            <a:prstGeom prst="rect">
              <a:avLst/>
            </a:prstGeom>
          </p:spPr>
        </p:pic>
        <p:cxnSp>
          <p:nvCxnSpPr>
            <p:cNvPr id="84" name="Straight Arrow Connector 83"/>
            <p:cNvCxnSpPr/>
            <p:nvPr/>
          </p:nvCxnSpPr>
          <p:spPr>
            <a:xfrm rot="5400000">
              <a:off x="4060825" y="2651125"/>
              <a:ext cx="476250" cy="431800"/>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V="1">
              <a:off x="3308351" y="3273425"/>
              <a:ext cx="390524" cy="231775"/>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16200000" flipV="1">
              <a:off x="5257801" y="3714750"/>
              <a:ext cx="415925" cy="352425"/>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6200000" flipV="1">
              <a:off x="5251451" y="4016375"/>
              <a:ext cx="311151" cy="196851"/>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8" name="Straight Arrow Connector 87"/>
            <p:cNvCxnSpPr/>
            <p:nvPr/>
          </p:nvCxnSpPr>
          <p:spPr>
            <a:xfrm rot="5400000">
              <a:off x="3770312" y="2624138"/>
              <a:ext cx="320678" cy="25402"/>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sp>
          <p:nvSpPr>
            <p:cNvPr id="99" name="Right Brace 98"/>
            <p:cNvSpPr/>
            <p:nvPr/>
          </p:nvSpPr>
          <p:spPr>
            <a:xfrm rot="19554933">
              <a:off x="4343624" y="2773999"/>
              <a:ext cx="162872" cy="662593"/>
            </a:xfrm>
            <a:prstGeom prst="rightBrac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100" name="Picture 99" descr="latex-image-1.pdf"/>
            <p:cNvPicPr>
              <a:picLocks noChangeAspect="1"/>
            </p:cNvPicPr>
            <p:nvPr/>
          </p:nvPicPr>
          <p:blipFill>
            <a:blip r:embed="rId8"/>
            <a:stretch>
              <a:fillRect/>
            </a:stretch>
          </p:blipFill>
          <p:spPr>
            <a:xfrm>
              <a:off x="4511675" y="2828925"/>
              <a:ext cx="609600" cy="259644"/>
            </a:xfrm>
            <a:prstGeom prst="rect">
              <a:avLst/>
            </a:prstGeom>
          </p:spPr>
        </p:pic>
        <p:sp>
          <p:nvSpPr>
            <p:cNvPr id="101" name="Right Brace 100"/>
            <p:cNvSpPr/>
            <p:nvPr/>
          </p:nvSpPr>
          <p:spPr>
            <a:xfrm rot="6968325">
              <a:off x="3984977" y="3169515"/>
              <a:ext cx="169442" cy="697354"/>
            </a:xfrm>
            <a:prstGeom prst="rightBrace">
              <a:avLst>
                <a:gd name="adj1" fmla="val 8333"/>
                <a:gd name="adj2" fmla="val 49490"/>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102" name="Picture 101" descr="latex-image-1.pdf"/>
            <p:cNvPicPr>
              <a:picLocks noChangeAspect="1"/>
            </p:cNvPicPr>
            <p:nvPr/>
          </p:nvPicPr>
          <p:blipFill>
            <a:blip r:embed="rId9"/>
            <a:stretch>
              <a:fillRect/>
            </a:stretch>
          </p:blipFill>
          <p:spPr>
            <a:xfrm>
              <a:off x="3962400" y="3644900"/>
              <a:ext cx="88900" cy="203200"/>
            </a:xfrm>
            <a:prstGeom prst="rect">
              <a:avLst/>
            </a:prstGeom>
          </p:spPr>
        </p:pic>
        <p:pic>
          <p:nvPicPr>
            <p:cNvPr id="105" name="Picture 104" descr="latex-image-1.pdf"/>
            <p:cNvPicPr>
              <a:picLocks noChangeAspect="1"/>
            </p:cNvPicPr>
            <p:nvPr/>
          </p:nvPicPr>
          <p:blipFill>
            <a:blip r:embed="rId10"/>
            <a:stretch>
              <a:fillRect/>
            </a:stretch>
          </p:blipFill>
          <p:spPr>
            <a:xfrm>
              <a:off x="5067300" y="3251200"/>
              <a:ext cx="292100" cy="127000"/>
            </a:xfrm>
            <a:prstGeom prst="rect">
              <a:avLst/>
            </a:prstGeom>
          </p:spPr>
        </p:pic>
        <p:pic>
          <p:nvPicPr>
            <p:cNvPr id="107" name="Picture 106" descr="latex-image-1.pdf"/>
            <p:cNvPicPr>
              <a:picLocks noChangeAspect="1"/>
            </p:cNvPicPr>
            <p:nvPr/>
          </p:nvPicPr>
          <p:blipFill>
            <a:blip r:embed="rId11"/>
            <a:stretch>
              <a:fillRect/>
            </a:stretch>
          </p:blipFill>
          <p:spPr>
            <a:xfrm>
              <a:off x="5162550" y="4013200"/>
              <a:ext cx="203200" cy="127000"/>
            </a:xfrm>
            <a:prstGeom prst="rect">
              <a:avLst/>
            </a:prstGeom>
            <a:effectLst/>
          </p:spPr>
        </p:pic>
        <p:pic>
          <p:nvPicPr>
            <p:cNvPr id="116" name="Picture 115" descr="latex-image-1.pdf"/>
            <p:cNvPicPr>
              <a:picLocks noChangeAspect="1"/>
            </p:cNvPicPr>
            <p:nvPr/>
          </p:nvPicPr>
          <p:blipFill>
            <a:blip r:embed="rId12"/>
            <a:stretch>
              <a:fillRect/>
            </a:stretch>
          </p:blipFill>
          <p:spPr>
            <a:xfrm>
              <a:off x="5645150" y="4070350"/>
              <a:ext cx="571500" cy="190500"/>
            </a:xfrm>
            <a:prstGeom prst="rect">
              <a:avLst/>
            </a:prstGeom>
          </p:spPr>
        </p:pic>
        <p:sp>
          <p:nvSpPr>
            <p:cNvPr id="119" name="Arc 118"/>
            <p:cNvSpPr/>
            <p:nvPr/>
          </p:nvSpPr>
          <p:spPr>
            <a:xfrm>
              <a:off x="3456512" y="2798216"/>
              <a:ext cx="734488" cy="719684"/>
            </a:xfrm>
            <a:prstGeom prst="arc">
              <a:avLst>
                <a:gd name="adj1" fmla="val 16200000"/>
                <a:gd name="adj2" fmla="val 19418447"/>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a:p>
              <a:pPr algn="ctr"/>
              <a:endParaRPr lang="en-US" dirty="0"/>
            </a:p>
          </p:txBody>
        </p:sp>
        <p:pic>
          <p:nvPicPr>
            <p:cNvPr id="68" name="Picture 67" descr="latex-image-1.pdf"/>
            <p:cNvPicPr>
              <a:picLocks noChangeAspect="1"/>
            </p:cNvPicPr>
            <p:nvPr/>
          </p:nvPicPr>
          <p:blipFill>
            <a:blip r:embed="rId13"/>
            <a:stretch>
              <a:fillRect/>
            </a:stretch>
          </p:blipFill>
          <p:spPr>
            <a:xfrm>
              <a:off x="5529263" y="4265613"/>
              <a:ext cx="533400" cy="165100"/>
            </a:xfrm>
            <a:prstGeom prst="rect">
              <a:avLst/>
            </a:prstGeom>
          </p:spPr>
        </p:pic>
        <p:pic>
          <p:nvPicPr>
            <p:cNvPr id="81" name="Picture 80" descr="latex-image-1.pdf"/>
            <p:cNvPicPr>
              <a:picLocks noChangeAspect="1"/>
            </p:cNvPicPr>
            <p:nvPr/>
          </p:nvPicPr>
          <p:blipFill>
            <a:blip r:embed="rId14"/>
            <a:stretch>
              <a:fillRect/>
            </a:stretch>
          </p:blipFill>
          <p:spPr>
            <a:xfrm>
              <a:off x="3920066" y="2235200"/>
              <a:ext cx="152400" cy="152400"/>
            </a:xfrm>
            <a:prstGeom prst="rect">
              <a:avLst/>
            </a:prstGeom>
          </p:spPr>
        </p:pic>
        <p:pic>
          <p:nvPicPr>
            <p:cNvPr id="82" name="Picture 81" descr="latex-image-1.pdf"/>
            <p:cNvPicPr>
              <a:picLocks noChangeAspect="1"/>
            </p:cNvPicPr>
            <p:nvPr/>
          </p:nvPicPr>
          <p:blipFill>
            <a:blip r:embed="rId15"/>
            <a:stretch>
              <a:fillRect/>
            </a:stretch>
          </p:blipFill>
          <p:spPr>
            <a:xfrm>
              <a:off x="4539721" y="2461683"/>
              <a:ext cx="88900" cy="114300"/>
            </a:xfrm>
            <a:prstGeom prst="rect">
              <a:avLst/>
            </a:prstGeom>
          </p:spPr>
        </p:pic>
      </p:grpSp>
      <p:sp>
        <p:nvSpPr>
          <p:cNvPr id="3" name="Title 2"/>
          <p:cNvSpPr>
            <a:spLocks noGrp="1"/>
          </p:cNvSpPr>
          <p:nvPr>
            <p:ph type="title"/>
          </p:nvPr>
        </p:nvSpPr>
        <p:spPr/>
        <p:txBody>
          <a:bodyPr/>
          <a:lstStyle/>
          <a:p>
            <a:r>
              <a:rPr lang="en-US" dirty="0" err="1"/>
              <a:t>Dubins</a:t>
            </a:r>
            <a:r>
              <a:rPr lang="en-US" dirty="0"/>
              <a:t> Case II: R-S-L</a:t>
            </a:r>
          </a:p>
        </p:txBody>
      </p:sp>
      <p:pic>
        <p:nvPicPr>
          <p:cNvPr id="4" name="Picture 3">
            <a:extLst>
              <a:ext uri="{FF2B5EF4-FFF2-40B4-BE49-F238E27FC236}">
                <a16:creationId xmlns:a16="http://schemas.microsoft.com/office/drawing/2014/main" id="{7D44D05E-509C-5F4B-B9BC-18E7A1C49671}"/>
              </a:ext>
            </a:extLst>
          </p:cNvPr>
          <p:cNvPicPr>
            <a:picLocks noChangeAspect="1"/>
          </p:cNvPicPr>
          <p:nvPr/>
        </p:nvPicPr>
        <p:blipFill>
          <a:blip r:embed="rId16"/>
          <a:stretch>
            <a:fillRect/>
          </a:stretch>
        </p:blipFill>
        <p:spPr>
          <a:xfrm>
            <a:off x="561627" y="952500"/>
            <a:ext cx="8146247" cy="5284527"/>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096000" y="952500"/>
            <a:ext cx="5688377" cy="4773959"/>
            <a:chOff x="2895600" y="1993900"/>
            <a:chExt cx="3403071" cy="2588682"/>
          </a:xfrm>
        </p:grpSpPr>
        <p:sp>
          <p:nvSpPr>
            <p:cNvPr id="51" name="Oval 50"/>
            <p:cNvSpPr/>
            <p:nvPr/>
          </p:nvSpPr>
          <p:spPr>
            <a:xfrm>
              <a:off x="5001683" y="3706284"/>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Line 19"/>
            <p:cNvSpPr>
              <a:spLocks noChangeShapeType="1"/>
            </p:cNvSpPr>
            <p:nvPr/>
          </p:nvSpPr>
          <p:spPr bwMode="auto">
            <a:xfrm rot="6205887" flipH="1">
              <a:off x="5057346" y="4143803"/>
              <a:ext cx="264925" cy="6709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55" name="Straight Arrow Connector 54"/>
            <p:cNvCxnSpPr/>
            <p:nvPr/>
          </p:nvCxnSpPr>
          <p:spPr>
            <a:xfrm rot="10800000">
              <a:off x="4544483" y="4057651"/>
              <a:ext cx="668868" cy="266701"/>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7" name="Arc 56"/>
            <p:cNvSpPr/>
            <p:nvPr/>
          </p:nvSpPr>
          <p:spPr>
            <a:xfrm>
              <a:off x="5005916" y="3706283"/>
              <a:ext cx="664633" cy="647701"/>
            </a:xfrm>
            <a:prstGeom prst="arc">
              <a:avLst>
                <a:gd name="adj1" fmla="val 17561861"/>
                <a:gd name="adj2" fmla="val 6985009"/>
              </a:avLst>
            </a:prstGeom>
            <a:ln w="19050" cap="flat" cmpd="sng" algn="ctr">
              <a:solidFill>
                <a:schemeClr val="tx1"/>
              </a:solidFill>
              <a:prstDash val="solid"/>
              <a:round/>
              <a:headEnd w="med" len="med"/>
              <a:tailEnd type="stealth"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59" name="Picture 58" descr="latex-image-1.pdf"/>
            <p:cNvPicPr>
              <a:picLocks noChangeAspect="1"/>
            </p:cNvPicPr>
            <p:nvPr/>
          </p:nvPicPr>
          <p:blipFill>
            <a:blip r:embed="rId3"/>
            <a:stretch>
              <a:fillRect/>
            </a:stretch>
          </p:blipFill>
          <p:spPr>
            <a:xfrm>
              <a:off x="5378451" y="4430182"/>
              <a:ext cx="228600" cy="152400"/>
            </a:xfrm>
            <a:prstGeom prst="rect">
              <a:avLst/>
            </a:prstGeom>
            <a:effectLst/>
          </p:spPr>
        </p:pic>
        <p:sp>
          <p:nvSpPr>
            <p:cNvPr id="63" name="Arc 62"/>
            <p:cNvSpPr/>
            <p:nvPr/>
          </p:nvSpPr>
          <p:spPr>
            <a:xfrm>
              <a:off x="5056713" y="4176167"/>
              <a:ext cx="283639" cy="287883"/>
            </a:xfrm>
            <a:prstGeom prst="arc">
              <a:avLst>
                <a:gd name="adj1" fmla="val 16200000"/>
                <a:gd name="adj2" fmla="val 11943934"/>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6" name="Oval 65"/>
            <p:cNvSpPr/>
            <p:nvPr/>
          </p:nvSpPr>
          <p:spPr>
            <a:xfrm>
              <a:off x="5314950" y="3998384"/>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8" name="Picture 67" descr="latex-image-1.pdf"/>
            <p:cNvPicPr>
              <a:picLocks noChangeAspect="1"/>
            </p:cNvPicPr>
            <p:nvPr/>
          </p:nvPicPr>
          <p:blipFill>
            <a:blip r:embed="rId4"/>
            <a:stretch>
              <a:fillRect/>
            </a:stretch>
          </p:blipFill>
          <p:spPr>
            <a:xfrm>
              <a:off x="5109633" y="3765552"/>
              <a:ext cx="216449" cy="122766"/>
            </a:xfrm>
            <a:prstGeom prst="rect">
              <a:avLst/>
            </a:prstGeom>
          </p:spPr>
        </p:pic>
        <p:sp>
          <p:nvSpPr>
            <p:cNvPr id="69" name="Line 19"/>
            <p:cNvSpPr>
              <a:spLocks noChangeShapeType="1"/>
            </p:cNvSpPr>
            <p:nvPr/>
          </p:nvSpPr>
          <p:spPr bwMode="auto">
            <a:xfrm rot="6205887" flipH="1">
              <a:off x="5201279" y="3847469"/>
              <a:ext cx="264925" cy="6709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70" name="Line 19"/>
            <p:cNvSpPr>
              <a:spLocks noChangeShapeType="1"/>
            </p:cNvSpPr>
            <p:nvPr/>
          </p:nvSpPr>
          <p:spPr bwMode="auto">
            <a:xfrm rot="6205887" flipH="1" flipV="1">
              <a:off x="5290429" y="3820727"/>
              <a:ext cx="287986" cy="142069"/>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71" name="Line 19"/>
            <p:cNvSpPr>
              <a:spLocks noChangeShapeType="1"/>
            </p:cNvSpPr>
            <p:nvPr/>
          </p:nvSpPr>
          <p:spPr bwMode="auto">
            <a:xfrm rot="6205887" flipH="1" flipV="1">
              <a:off x="5122971" y="4146754"/>
              <a:ext cx="299292" cy="50391"/>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72" name="Arc 71"/>
            <p:cNvSpPr/>
            <p:nvPr/>
          </p:nvSpPr>
          <p:spPr>
            <a:xfrm>
              <a:off x="5175246" y="3879833"/>
              <a:ext cx="300572" cy="287883"/>
            </a:xfrm>
            <a:prstGeom prst="arc">
              <a:avLst>
                <a:gd name="adj1" fmla="val 16200000"/>
                <a:gd name="adj2" fmla="val 6565440"/>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3" name="Arc 72"/>
            <p:cNvSpPr/>
            <p:nvPr/>
          </p:nvSpPr>
          <p:spPr>
            <a:xfrm>
              <a:off x="5056713" y="3803633"/>
              <a:ext cx="520704" cy="465684"/>
            </a:xfrm>
            <a:prstGeom prst="arc">
              <a:avLst>
                <a:gd name="adj1" fmla="val 16563694"/>
                <a:gd name="adj2" fmla="val 18513657"/>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8" name="Arc 77"/>
            <p:cNvSpPr/>
            <p:nvPr/>
          </p:nvSpPr>
          <p:spPr>
            <a:xfrm>
              <a:off x="3361263" y="2514582"/>
              <a:ext cx="520704" cy="465684"/>
            </a:xfrm>
            <a:prstGeom prst="arc">
              <a:avLst>
                <a:gd name="adj1" fmla="val 16200000"/>
                <a:gd name="adj2" fmla="val 2129783"/>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81" name="Picture 80" descr="latex-image-1.pdf"/>
            <p:cNvPicPr>
              <a:picLocks noChangeAspect="1"/>
            </p:cNvPicPr>
            <p:nvPr/>
          </p:nvPicPr>
          <p:blipFill>
            <a:blip r:embed="rId5"/>
            <a:stretch>
              <a:fillRect/>
            </a:stretch>
          </p:blipFill>
          <p:spPr>
            <a:xfrm>
              <a:off x="5727171" y="4250796"/>
              <a:ext cx="571500" cy="190500"/>
            </a:xfrm>
            <a:prstGeom prst="rect">
              <a:avLst/>
            </a:prstGeom>
          </p:spPr>
        </p:pic>
        <p:cxnSp>
          <p:nvCxnSpPr>
            <p:cNvPr id="84" name="Straight Arrow Connector 83"/>
            <p:cNvCxnSpPr/>
            <p:nvPr/>
          </p:nvCxnSpPr>
          <p:spPr>
            <a:xfrm rot="5400000">
              <a:off x="3727451" y="2347384"/>
              <a:ext cx="194735" cy="177801"/>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rot="5400000">
              <a:off x="5253569" y="3634319"/>
              <a:ext cx="302680" cy="27514"/>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rot="10800000">
              <a:off x="5448301" y="4102099"/>
              <a:ext cx="270932" cy="173568"/>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sp>
          <p:nvSpPr>
            <p:cNvPr id="91" name="Oval 90"/>
            <p:cNvSpPr/>
            <p:nvPr/>
          </p:nvSpPr>
          <p:spPr>
            <a:xfrm>
              <a:off x="3291417" y="2419350"/>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4" name="Straight Arrow Connector 93"/>
            <p:cNvCxnSpPr/>
            <p:nvPr/>
          </p:nvCxnSpPr>
          <p:spPr>
            <a:xfrm rot="10800000" flipV="1">
              <a:off x="2895600" y="2495550"/>
              <a:ext cx="508000" cy="385232"/>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97" name="Arc 96"/>
            <p:cNvSpPr/>
            <p:nvPr/>
          </p:nvSpPr>
          <p:spPr>
            <a:xfrm>
              <a:off x="3291417" y="2415117"/>
              <a:ext cx="664633" cy="647701"/>
            </a:xfrm>
            <a:prstGeom prst="arc">
              <a:avLst>
                <a:gd name="adj1" fmla="val 6544914"/>
                <a:gd name="adj2" fmla="val 13703602"/>
              </a:avLst>
            </a:prstGeom>
            <a:ln w="19050" cap="flat" cmpd="sng" algn="ctr">
              <a:solidFill>
                <a:schemeClr val="tx1"/>
              </a:solidFill>
              <a:prstDash val="solid"/>
              <a:round/>
              <a:headEnd type="stealth"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100" name="Picture 99" descr="latex-image-1.pdf"/>
            <p:cNvPicPr>
              <a:picLocks noChangeAspect="1"/>
            </p:cNvPicPr>
            <p:nvPr/>
          </p:nvPicPr>
          <p:blipFill>
            <a:blip r:embed="rId6"/>
            <a:stretch>
              <a:fillRect/>
            </a:stretch>
          </p:blipFill>
          <p:spPr>
            <a:xfrm>
              <a:off x="3132666" y="2211916"/>
              <a:ext cx="228600" cy="152400"/>
            </a:xfrm>
            <a:prstGeom prst="rect">
              <a:avLst/>
            </a:prstGeom>
            <a:effectLst/>
          </p:spPr>
        </p:pic>
        <p:cxnSp>
          <p:nvCxnSpPr>
            <p:cNvPr id="106" name="Straight Connector 105"/>
            <p:cNvCxnSpPr>
              <a:endCxn id="57" idx="0"/>
            </p:cNvCxnSpPr>
            <p:nvPr/>
          </p:nvCxnSpPr>
          <p:spPr>
            <a:xfrm>
              <a:off x="3494617" y="3041650"/>
              <a:ext cx="1969050" cy="688589"/>
            </a:xfrm>
            <a:prstGeom prst="line">
              <a:avLst/>
            </a:prstGeom>
            <a:ln w="19050" cap="flat" cmpd="sng" algn="ctr">
              <a:solidFill>
                <a:schemeClr val="tx1"/>
              </a:solidFill>
              <a:prstDash val="solid"/>
              <a:round/>
              <a:headEnd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7" name="Oval 106"/>
            <p:cNvSpPr/>
            <p:nvPr/>
          </p:nvSpPr>
          <p:spPr>
            <a:xfrm>
              <a:off x="3583517" y="2702983"/>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2" name="Picture 111" descr="latex-image-1.pdf"/>
            <p:cNvPicPr>
              <a:picLocks noChangeAspect="1"/>
            </p:cNvPicPr>
            <p:nvPr/>
          </p:nvPicPr>
          <p:blipFill>
            <a:blip r:embed="rId7"/>
            <a:stretch>
              <a:fillRect/>
            </a:stretch>
          </p:blipFill>
          <p:spPr>
            <a:xfrm>
              <a:off x="3323166" y="2656417"/>
              <a:ext cx="254000" cy="152400"/>
            </a:xfrm>
            <a:prstGeom prst="rect">
              <a:avLst/>
            </a:prstGeom>
          </p:spPr>
        </p:pic>
        <p:pic>
          <p:nvPicPr>
            <p:cNvPr id="117" name="Picture 116" descr="latex-image-1.pdf"/>
            <p:cNvPicPr>
              <a:picLocks noChangeAspect="1"/>
            </p:cNvPicPr>
            <p:nvPr/>
          </p:nvPicPr>
          <p:blipFill>
            <a:blip r:embed="rId8"/>
            <a:stretch>
              <a:fillRect/>
            </a:stretch>
          </p:blipFill>
          <p:spPr>
            <a:xfrm>
              <a:off x="4895850" y="4343400"/>
              <a:ext cx="177800" cy="127000"/>
            </a:xfrm>
            <a:prstGeom prst="rect">
              <a:avLst/>
            </a:prstGeom>
          </p:spPr>
        </p:pic>
        <p:sp>
          <p:nvSpPr>
            <p:cNvPr id="121" name="Line 15"/>
            <p:cNvSpPr>
              <a:spLocks noChangeShapeType="1"/>
            </p:cNvSpPr>
            <p:nvPr/>
          </p:nvSpPr>
          <p:spPr bwMode="auto">
            <a:xfrm>
              <a:off x="3613150" y="2743200"/>
              <a:ext cx="1714500" cy="1269999"/>
            </a:xfrm>
            <a:prstGeom prst="line">
              <a:avLst/>
            </a:prstGeom>
            <a:noFill/>
            <a:ln w="9525">
              <a:solidFill>
                <a:schemeClr val="tx1"/>
              </a:solidFill>
              <a:prstDash val="sysDot"/>
              <a:round/>
              <a:headEnd/>
              <a:tailEnd/>
            </a:ln>
          </p:spPr>
          <p:txBody>
            <a:bodyPr>
              <a:prstTxWarp prst="textNoShape">
                <a:avLst/>
              </a:prstTxWarp>
            </a:bodyPr>
            <a:lstStyle/>
            <a:p>
              <a:endParaRPr lang="en-US"/>
            </a:p>
          </p:txBody>
        </p:sp>
        <p:sp>
          <p:nvSpPr>
            <p:cNvPr id="122" name="Arc 121"/>
            <p:cNvSpPr/>
            <p:nvPr/>
          </p:nvSpPr>
          <p:spPr>
            <a:xfrm>
              <a:off x="3285063" y="2372767"/>
              <a:ext cx="283639" cy="287883"/>
            </a:xfrm>
            <a:prstGeom prst="arc">
              <a:avLst>
                <a:gd name="adj1" fmla="val 9694065"/>
                <a:gd name="adj2" fmla="val 15700490"/>
              </a:avLst>
            </a:prstGeom>
            <a:ln w="12700" cmpd="sng">
              <a:solidFill>
                <a:schemeClr val="tx1"/>
              </a:solidFill>
              <a:prstDash val="sysDash"/>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24" name="Straight Connector 123"/>
            <p:cNvCxnSpPr/>
            <p:nvPr/>
          </p:nvCxnSpPr>
          <p:spPr>
            <a:xfrm flipV="1">
              <a:off x="3399918" y="2178050"/>
              <a:ext cx="3682" cy="309687"/>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cxnSp>
          <p:nvCxnSpPr>
            <p:cNvPr id="125" name="Straight Connector 124"/>
            <p:cNvCxnSpPr>
              <a:stCxn id="107" idx="4"/>
            </p:cNvCxnSpPr>
            <p:nvPr/>
          </p:nvCxnSpPr>
          <p:spPr>
            <a:xfrm rot="5400000" flipH="1" flipV="1">
              <a:off x="3455408" y="2590165"/>
              <a:ext cx="309506" cy="7568"/>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cxnSp>
          <p:nvCxnSpPr>
            <p:cNvPr id="129" name="Straight Connector 128"/>
            <p:cNvCxnSpPr>
              <a:stCxn id="121" idx="0"/>
              <a:endCxn id="91" idx="1"/>
            </p:cNvCxnSpPr>
            <p:nvPr/>
          </p:nvCxnSpPr>
          <p:spPr>
            <a:xfrm rot="5400000" flipH="1">
              <a:off x="3386452" y="2516502"/>
              <a:ext cx="229616" cy="223780"/>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sp>
          <p:nvSpPr>
            <p:cNvPr id="139" name="Right Brace 138"/>
            <p:cNvSpPr/>
            <p:nvPr/>
          </p:nvSpPr>
          <p:spPr>
            <a:xfrm rot="6533769">
              <a:off x="3874387" y="2835590"/>
              <a:ext cx="169442" cy="1021659"/>
            </a:xfrm>
            <a:prstGeom prst="rightBrac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140" name="Picture 139" descr="latex-image-1.pdf"/>
            <p:cNvPicPr>
              <a:picLocks noChangeAspect="1"/>
            </p:cNvPicPr>
            <p:nvPr/>
          </p:nvPicPr>
          <p:blipFill>
            <a:blip r:embed="rId9"/>
            <a:stretch>
              <a:fillRect/>
            </a:stretch>
          </p:blipFill>
          <p:spPr>
            <a:xfrm>
              <a:off x="3439583" y="3481917"/>
              <a:ext cx="609600" cy="259644"/>
            </a:xfrm>
            <a:prstGeom prst="rect">
              <a:avLst/>
            </a:prstGeom>
          </p:spPr>
        </p:pic>
        <p:sp>
          <p:nvSpPr>
            <p:cNvPr id="141" name="Right Brace 140"/>
            <p:cNvSpPr/>
            <p:nvPr/>
          </p:nvSpPr>
          <p:spPr>
            <a:xfrm rot="18555139">
              <a:off x="4260269" y="2203834"/>
              <a:ext cx="169442" cy="1080356"/>
            </a:xfrm>
            <a:prstGeom prst="rightBrace">
              <a:avLst>
                <a:gd name="adj1" fmla="val 8333"/>
                <a:gd name="adj2" fmla="val 49490"/>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142" name="Picture 141" descr="latex-image-1.pdf"/>
            <p:cNvPicPr>
              <a:picLocks noChangeAspect="1"/>
            </p:cNvPicPr>
            <p:nvPr/>
          </p:nvPicPr>
          <p:blipFill>
            <a:blip r:embed="rId10"/>
            <a:stretch>
              <a:fillRect/>
            </a:stretch>
          </p:blipFill>
          <p:spPr>
            <a:xfrm>
              <a:off x="4421717" y="2487084"/>
              <a:ext cx="88900" cy="203200"/>
            </a:xfrm>
            <a:prstGeom prst="rect">
              <a:avLst/>
            </a:prstGeom>
          </p:spPr>
        </p:pic>
        <p:sp>
          <p:nvSpPr>
            <p:cNvPr id="143" name="Arc 142"/>
            <p:cNvSpPr/>
            <p:nvPr/>
          </p:nvSpPr>
          <p:spPr>
            <a:xfrm>
              <a:off x="3412063" y="2590782"/>
              <a:ext cx="366187" cy="349268"/>
            </a:xfrm>
            <a:prstGeom prst="arc">
              <a:avLst>
                <a:gd name="adj1" fmla="val 1898284"/>
                <a:gd name="adj2" fmla="val 6165085"/>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45" name="Straight Arrow Connector 144"/>
            <p:cNvCxnSpPr/>
            <p:nvPr/>
          </p:nvCxnSpPr>
          <p:spPr>
            <a:xfrm>
              <a:off x="3689352" y="2925234"/>
              <a:ext cx="378881" cy="55033"/>
            </a:xfrm>
            <a:prstGeom prst="straightConnector1">
              <a:avLst/>
            </a:prstGeom>
            <a:ln w="12700" cmpd="sng">
              <a:solidFill>
                <a:schemeClr val="tx1"/>
              </a:solidFill>
              <a:headEnd type="stealth"/>
              <a:tailEnd type="none"/>
            </a:ln>
            <a:effectLst/>
          </p:spPr>
          <p:style>
            <a:lnRef idx="2">
              <a:schemeClr val="accent1"/>
            </a:lnRef>
            <a:fillRef idx="0">
              <a:schemeClr val="accent1"/>
            </a:fillRef>
            <a:effectRef idx="1">
              <a:schemeClr val="accent1"/>
            </a:effectRef>
            <a:fontRef idx="minor">
              <a:schemeClr val="tx1"/>
            </a:fontRef>
          </p:style>
        </p:cxnSp>
        <p:pic>
          <p:nvPicPr>
            <p:cNvPr id="148" name="Picture 147" descr="latex-image-1.pdf"/>
            <p:cNvPicPr>
              <a:picLocks noChangeAspect="1"/>
            </p:cNvPicPr>
            <p:nvPr/>
          </p:nvPicPr>
          <p:blipFill>
            <a:blip r:embed="rId11"/>
            <a:stretch>
              <a:fillRect/>
            </a:stretch>
          </p:blipFill>
          <p:spPr>
            <a:xfrm>
              <a:off x="2952750" y="2457450"/>
              <a:ext cx="292100" cy="127000"/>
            </a:xfrm>
            <a:prstGeom prst="rect">
              <a:avLst/>
            </a:prstGeom>
          </p:spPr>
        </p:pic>
        <p:sp>
          <p:nvSpPr>
            <p:cNvPr id="149" name="Arc 148"/>
            <p:cNvSpPr/>
            <p:nvPr/>
          </p:nvSpPr>
          <p:spPr>
            <a:xfrm>
              <a:off x="3412063" y="2584432"/>
              <a:ext cx="359837" cy="336568"/>
            </a:xfrm>
            <a:prstGeom prst="arc">
              <a:avLst>
                <a:gd name="adj1" fmla="val 13818267"/>
                <a:gd name="adj2" fmla="val 16173987"/>
              </a:avLst>
            </a:prstGeom>
            <a:ln w="12700" cmpd="sng">
              <a:solidFill>
                <a:schemeClr val="tx1"/>
              </a:solidFill>
              <a:prstDash val="sysDot"/>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50" name="Straight Arrow Connector 149"/>
            <p:cNvCxnSpPr/>
            <p:nvPr/>
          </p:nvCxnSpPr>
          <p:spPr>
            <a:xfrm rot="5400000">
              <a:off x="3368676" y="2354795"/>
              <a:ext cx="353482" cy="29632"/>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pic>
          <p:nvPicPr>
            <p:cNvPr id="152" name="Picture 151" descr="latex-image-1.pdf"/>
            <p:cNvPicPr>
              <a:picLocks noChangeAspect="1"/>
            </p:cNvPicPr>
            <p:nvPr/>
          </p:nvPicPr>
          <p:blipFill>
            <a:blip r:embed="rId12"/>
            <a:stretch>
              <a:fillRect/>
            </a:stretch>
          </p:blipFill>
          <p:spPr>
            <a:xfrm>
              <a:off x="3448146" y="1993900"/>
              <a:ext cx="571500" cy="190500"/>
            </a:xfrm>
            <a:prstGeom prst="rect">
              <a:avLst/>
            </a:prstGeom>
          </p:spPr>
        </p:pic>
        <p:cxnSp>
          <p:nvCxnSpPr>
            <p:cNvPr id="155" name="Straight Connector 154"/>
            <p:cNvCxnSpPr>
              <a:stCxn id="97" idx="0"/>
              <a:endCxn id="107" idx="4"/>
            </p:cNvCxnSpPr>
            <p:nvPr/>
          </p:nvCxnSpPr>
          <p:spPr>
            <a:xfrm flipV="1">
              <a:off x="3517575" y="2748702"/>
              <a:ext cx="88802" cy="297147"/>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pic>
          <p:nvPicPr>
            <p:cNvPr id="50" name="Picture 49" descr="latex-image-1.pdf"/>
            <p:cNvPicPr>
              <a:picLocks noChangeAspect="1"/>
            </p:cNvPicPr>
            <p:nvPr/>
          </p:nvPicPr>
          <p:blipFill>
            <a:blip r:embed="rId13"/>
            <a:stretch>
              <a:fillRect/>
            </a:stretch>
          </p:blipFill>
          <p:spPr>
            <a:xfrm>
              <a:off x="3986213" y="2212446"/>
              <a:ext cx="88900" cy="114300"/>
            </a:xfrm>
            <a:prstGeom prst="rect">
              <a:avLst/>
            </a:prstGeom>
          </p:spPr>
        </p:pic>
        <p:pic>
          <p:nvPicPr>
            <p:cNvPr id="52" name="Picture 51" descr="latex-image-1.pdf"/>
            <p:cNvPicPr>
              <a:picLocks noChangeAspect="1"/>
            </p:cNvPicPr>
            <p:nvPr/>
          </p:nvPicPr>
          <p:blipFill>
            <a:blip r:embed="rId14"/>
            <a:stretch>
              <a:fillRect/>
            </a:stretch>
          </p:blipFill>
          <p:spPr>
            <a:xfrm>
              <a:off x="4148667" y="2886605"/>
              <a:ext cx="152400" cy="152400"/>
            </a:xfrm>
            <a:prstGeom prst="rect">
              <a:avLst/>
            </a:prstGeom>
          </p:spPr>
        </p:pic>
        <p:pic>
          <p:nvPicPr>
            <p:cNvPr id="54" name="Picture 53" descr="latex-image-1.pdf"/>
            <p:cNvPicPr>
              <a:picLocks noChangeAspect="1"/>
            </p:cNvPicPr>
            <p:nvPr/>
          </p:nvPicPr>
          <p:blipFill>
            <a:blip r:embed="rId15"/>
            <a:stretch>
              <a:fillRect/>
            </a:stretch>
          </p:blipFill>
          <p:spPr>
            <a:xfrm>
              <a:off x="5272088" y="3270251"/>
              <a:ext cx="800100" cy="165100"/>
            </a:xfrm>
            <a:prstGeom prst="rect">
              <a:avLst/>
            </a:prstGeom>
          </p:spPr>
        </p:pic>
      </p:grpSp>
      <p:sp>
        <p:nvSpPr>
          <p:cNvPr id="3" name="Title 2"/>
          <p:cNvSpPr>
            <a:spLocks noGrp="1"/>
          </p:cNvSpPr>
          <p:nvPr>
            <p:ph type="title"/>
          </p:nvPr>
        </p:nvSpPr>
        <p:spPr/>
        <p:txBody>
          <a:bodyPr/>
          <a:lstStyle/>
          <a:p>
            <a:r>
              <a:rPr lang="en-US" dirty="0" err="1"/>
              <a:t>Dubins</a:t>
            </a:r>
            <a:r>
              <a:rPr lang="en-US" dirty="0"/>
              <a:t> Case III: L-S-R</a:t>
            </a:r>
          </a:p>
        </p:txBody>
      </p:sp>
      <p:pic>
        <p:nvPicPr>
          <p:cNvPr id="4" name="Picture 3">
            <a:extLst>
              <a:ext uri="{FF2B5EF4-FFF2-40B4-BE49-F238E27FC236}">
                <a16:creationId xmlns:a16="http://schemas.microsoft.com/office/drawing/2014/main" id="{BBDBCEA9-9F1F-4947-A924-F0577C03699C}"/>
              </a:ext>
            </a:extLst>
          </p:cNvPr>
          <p:cNvPicPr>
            <a:picLocks noChangeAspect="1"/>
          </p:cNvPicPr>
          <p:nvPr/>
        </p:nvPicPr>
        <p:blipFill>
          <a:blip r:embed="rId16"/>
          <a:stretch>
            <a:fillRect/>
          </a:stretch>
        </p:blipFill>
        <p:spPr>
          <a:xfrm>
            <a:off x="593918" y="1131541"/>
            <a:ext cx="8629229" cy="512307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7384683" y="1172842"/>
            <a:ext cx="4679938" cy="3467396"/>
            <a:chOff x="3073400" y="2074334"/>
            <a:chExt cx="3306234" cy="2615671"/>
          </a:xfrm>
        </p:grpSpPr>
        <p:sp>
          <p:nvSpPr>
            <p:cNvPr id="45" name="Oval 44"/>
            <p:cNvSpPr/>
            <p:nvPr/>
          </p:nvSpPr>
          <p:spPr>
            <a:xfrm>
              <a:off x="5033433" y="3611034"/>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Line 19"/>
            <p:cNvSpPr>
              <a:spLocks noChangeShapeType="1"/>
            </p:cNvSpPr>
            <p:nvPr/>
          </p:nvSpPr>
          <p:spPr bwMode="auto">
            <a:xfrm rot="6205887" flipH="1">
              <a:off x="5425646" y="3458953"/>
              <a:ext cx="264925" cy="6709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49" name="Straight Arrow Connector 48"/>
            <p:cNvCxnSpPr>
              <a:stCxn id="62" idx="1"/>
            </p:cNvCxnSpPr>
            <p:nvPr/>
          </p:nvCxnSpPr>
          <p:spPr>
            <a:xfrm rot="10800000">
              <a:off x="4927603" y="3302003"/>
              <a:ext cx="641109" cy="370955"/>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1" name="Arc 50"/>
            <p:cNvSpPr/>
            <p:nvPr/>
          </p:nvSpPr>
          <p:spPr>
            <a:xfrm>
              <a:off x="5037666" y="3611033"/>
              <a:ext cx="664633" cy="647701"/>
            </a:xfrm>
            <a:prstGeom prst="arc">
              <a:avLst>
                <a:gd name="adj1" fmla="val 18376361"/>
                <a:gd name="adj2" fmla="val 8367361"/>
              </a:avLst>
            </a:prstGeom>
            <a:ln w="19050" cap="flat" cmpd="sng" algn="ctr">
              <a:solidFill>
                <a:schemeClr val="tx1"/>
              </a:solidFill>
              <a:prstDash val="solid"/>
              <a:round/>
              <a:headEnd type="stealth"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53" name="Picture 52" descr="latex-image-1.pdf"/>
            <p:cNvPicPr>
              <a:picLocks noChangeAspect="1"/>
            </p:cNvPicPr>
            <p:nvPr/>
          </p:nvPicPr>
          <p:blipFill>
            <a:blip r:embed="rId3"/>
            <a:stretch>
              <a:fillRect/>
            </a:stretch>
          </p:blipFill>
          <p:spPr>
            <a:xfrm>
              <a:off x="5645151" y="3492500"/>
              <a:ext cx="228600" cy="152400"/>
            </a:xfrm>
            <a:prstGeom prst="rect">
              <a:avLst/>
            </a:prstGeom>
            <a:effectLst/>
          </p:spPr>
        </p:pic>
        <p:sp>
          <p:nvSpPr>
            <p:cNvPr id="56" name="Arc 55"/>
            <p:cNvSpPr/>
            <p:nvPr/>
          </p:nvSpPr>
          <p:spPr>
            <a:xfrm>
              <a:off x="5393263" y="3492500"/>
              <a:ext cx="283639" cy="287883"/>
            </a:xfrm>
            <a:prstGeom prst="arc">
              <a:avLst>
                <a:gd name="adj1" fmla="val 12212945"/>
                <a:gd name="adj2" fmla="val 16716666"/>
              </a:avLst>
            </a:prstGeom>
            <a:ln w="12700" cmpd="sng">
              <a:solidFill>
                <a:schemeClr val="tx1"/>
              </a:solidFill>
              <a:prstDash val="sysDash"/>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9" name="Oval 58"/>
            <p:cNvSpPr/>
            <p:nvPr/>
          </p:nvSpPr>
          <p:spPr>
            <a:xfrm>
              <a:off x="5346700" y="3903134"/>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Line 19"/>
            <p:cNvSpPr>
              <a:spLocks noChangeShapeType="1"/>
            </p:cNvSpPr>
            <p:nvPr/>
          </p:nvSpPr>
          <p:spPr bwMode="auto">
            <a:xfrm rot="6205887" flipH="1">
              <a:off x="5233029" y="3752219"/>
              <a:ext cx="264925" cy="6709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62" name="Line 19"/>
            <p:cNvSpPr>
              <a:spLocks noChangeShapeType="1"/>
            </p:cNvSpPr>
            <p:nvPr/>
          </p:nvSpPr>
          <p:spPr bwMode="auto">
            <a:xfrm rot="6205887" flipH="1" flipV="1">
              <a:off x="5322179" y="3725477"/>
              <a:ext cx="287986" cy="142069"/>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63" name="Line 19"/>
            <p:cNvSpPr>
              <a:spLocks noChangeShapeType="1"/>
            </p:cNvSpPr>
            <p:nvPr/>
          </p:nvSpPr>
          <p:spPr bwMode="auto">
            <a:xfrm rot="6205887" flipH="1" flipV="1">
              <a:off x="5109825" y="3971618"/>
              <a:ext cx="281133" cy="165714"/>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64" name="Arc 63"/>
            <p:cNvSpPr/>
            <p:nvPr/>
          </p:nvSpPr>
          <p:spPr>
            <a:xfrm>
              <a:off x="5213346" y="3784583"/>
              <a:ext cx="300572" cy="287883"/>
            </a:xfrm>
            <a:prstGeom prst="arc">
              <a:avLst>
                <a:gd name="adj1" fmla="val 16200000"/>
                <a:gd name="adj2" fmla="val 7886570"/>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65" name="Arc 64"/>
            <p:cNvSpPr/>
            <p:nvPr/>
          </p:nvSpPr>
          <p:spPr>
            <a:xfrm>
              <a:off x="5101163" y="3708383"/>
              <a:ext cx="520704" cy="465684"/>
            </a:xfrm>
            <a:prstGeom prst="arc">
              <a:avLst>
                <a:gd name="adj1" fmla="val 16200000"/>
                <a:gd name="adj2" fmla="val 18513657"/>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76" name="Straight Arrow Connector 75"/>
            <p:cNvCxnSpPr/>
            <p:nvPr/>
          </p:nvCxnSpPr>
          <p:spPr>
            <a:xfrm rot="16200000" flipV="1">
              <a:off x="5454653" y="3752853"/>
              <a:ext cx="364065" cy="351364"/>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rot="16200000" flipV="1">
              <a:off x="5448303" y="4059768"/>
              <a:ext cx="338665" cy="262465"/>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pic>
          <p:nvPicPr>
            <p:cNvPr id="83" name="Picture 82" descr="latex-image-1.pdf"/>
            <p:cNvPicPr>
              <a:picLocks noChangeAspect="1"/>
            </p:cNvPicPr>
            <p:nvPr/>
          </p:nvPicPr>
          <p:blipFill>
            <a:blip r:embed="rId4"/>
            <a:stretch>
              <a:fillRect/>
            </a:stretch>
          </p:blipFill>
          <p:spPr>
            <a:xfrm>
              <a:off x="5257800" y="3314700"/>
              <a:ext cx="292100" cy="127000"/>
            </a:xfrm>
            <a:prstGeom prst="rect">
              <a:avLst/>
            </a:prstGeom>
            <a:effectLst/>
          </p:spPr>
        </p:pic>
        <p:pic>
          <p:nvPicPr>
            <p:cNvPr id="84" name="Picture 83" descr="latex-image-1.pdf"/>
            <p:cNvPicPr>
              <a:picLocks noChangeAspect="1"/>
            </p:cNvPicPr>
            <p:nvPr/>
          </p:nvPicPr>
          <p:blipFill>
            <a:blip r:embed="rId5"/>
            <a:stretch>
              <a:fillRect/>
            </a:stretch>
          </p:blipFill>
          <p:spPr>
            <a:xfrm>
              <a:off x="5340350" y="4076700"/>
              <a:ext cx="203200" cy="127000"/>
            </a:xfrm>
            <a:prstGeom prst="rect">
              <a:avLst/>
            </a:prstGeom>
            <a:effectLst/>
          </p:spPr>
        </p:pic>
        <p:pic>
          <p:nvPicPr>
            <p:cNvPr id="86" name="Picture 85" descr="latex-image-1.pdf"/>
            <p:cNvPicPr>
              <a:picLocks noChangeAspect="1"/>
            </p:cNvPicPr>
            <p:nvPr/>
          </p:nvPicPr>
          <p:blipFill>
            <a:blip r:embed="rId6"/>
            <a:stretch>
              <a:fillRect/>
            </a:stretch>
          </p:blipFill>
          <p:spPr>
            <a:xfrm>
              <a:off x="5808134" y="4066116"/>
              <a:ext cx="571500" cy="190500"/>
            </a:xfrm>
            <a:prstGeom prst="rect">
              <a:avLst/>
            </a:prstGeom>
            <a:effectLst/>
          </p:spPr>
        </p:pic>
        <p:sp>
          <p:nvSpPr>
            <p:cNvPr id="89" name="Arc 88"/>
            <p:cNvSpPr/>
            <p:nvPr/>
          </p:nvSpPr>
          <p:spPr>
            <a:xfrm>
              <a:off x="3529538" y="2578082"/>
              <a:ext cx="520704" cy="465684"/>
            </a:xfrm>
            <a:prstGeom prst="arc">
              <a:avLst>
                <a:gd name="adj1" fmla="val 16200000"/>
                <a:gd name="adj2" fmla="val 1916946"/>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91" name="Straight Arrow Connector 90"/>
            <p:cNvCxnSpPr/>
            <p:nvPr/>
          </p:nvCxnSpPr>
          <p:spPr>
            <a:xfrm rot="10800000" flipV="1">
              <a:off x="4025900" y="2590799"/>
              <a:ext cx="342902" cy="135467"/>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sp>
          <p:nvSpPr>
            <p:cNvPr id="92" name="Oval 91"/>
            <p:cNvSpPr/>
            <p:nvPr/>
          </p:nvSpPr>
          <p:spPr>
            <a:xfrm>
              <a:off x="3469217" y="2482850"/>
              <a:ext cx="668866" cy="643467"/>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3" name="Straight Arrow Connector 92"/>
            <p:cNvCxnSpPr/>
            <p:nvPr/>
          </p:nvCxnSpPr>
          <p:spPr>
            <a:xfrm rot="10800000" flipV="1">
              <a:off x="3073400" y="2559050"/>
              <a:ext cx="508000" cy="385232"/>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94" name="Arc 93"/>
            <p:cNvSpPr/>
            <p:nvPr/>
          </p:nvSpPr>
          <p:spPr>
            <a:xfrm>
              <a:off x="3469217" y="2478617"/>
              <a:ext cx="664633" cy="647701"/>
            </a:xfrm>
            <a:prstGeom prst="arc">
              <a:avLst>
                <a:gd name="adj1" fmla="val 7702051"/>
                <a:gd name="adj2" fmla="val 13703602"/>
              </a:avLst>
            </a:prstGeom>
            <a:ln w="19050" cap="flat" cmpd="sng" algn="ctr">
              <a:solidFill>
                <a:schemeClr val="tx1"/>
              </a:solidFill>
              <a:prstDash val="solid"/>
              <a:round/>
              <a:headEnd type="stealth"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95" name="Picture 94" descr="latex-image-1.pdf"/>
            <p:cNvPicPr>
              <a:picLocks noChangeAspect="1"/>
            </p:cNvPicPr>
            <p:nvPr/>
          </p:nvPicPr>
          <p:blipFill>
            <a:blip r:embed="rId7"/>
            <a:stretch>
              <a:fillRect/>
            </a:stretch>
          </p:blipFill>
          <p:spPr>
            <a:xfrm>
              <a:off x="3310466" y="2275416"/>
              <a:ext cx="228600" cy="152400"/>
            </a:xfrm>
            <a:prstGeom prst="rect">
              <a:avLst/>
            </a:prstGeom>
            <a:effectLst/>
          </p:spPr>
        </p:pic>
        <p:sp>
          <p:nvSpPr>
            <p:cNvPr id="96" name="Oval 95"/>
            <p:cNvSpPr/>
            <p:nvPr/>
          </p:nvSpPr>
          <p:spPr>
            <a:xfrm>
              <a:off x="3761317" y="2766483"/>
              <a:ext cx="45719" cy="45719"/>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7" name="Picture 96" descr="latex-image-1.pdf"/>
            <p:cNvPicPr>
              <a:picLocks noChangeAspect="1"/>
            </p:cNvPicPr>
            <p:nvPr/>
          </p:nvPicPr>
          <p:blipFill>
            <a:blip r:embed="rId8"/>
            <a:stretch>
              <a:fillRect/>
            </a:stretch>
          </p:blipFill>
          <p:spPr>
            <a:xfrm>
              <a:off x="3500966" y="2719917"/>
              <a:ext cx="254000" cy="152400"/>
            </a:xfrm>
            <a:prstGeom prst="rect">
              <a:avLst/>
            </a:prstGeom>
            <a:effectLst/>
          </p:spPr>
        </p:pic>
        <p:sp>
          <p:nvSpPr>
            <p:cNvPr id="98" name="Arc 97"/>
            <p:cNvSpPr/>
            <p:nvPr/>
          </p:nvSpPr>
          <p:spPr>
            <a:xfrm>
              <a:off x="3462863" y="2436267"/>
              <a:ext cx="283639" cy="287883"/>
            </a:xfrm>
            <a:prstGeom prst="arc">
              <a:avLst>
                <a:gd name="adj1" fmla="val 9694065"/>
                <a:gd name="adj2" fmla="val 15700490"/>
              </a:avLst>
            </a:prstGeom>
            <a:ln w="12700" cmpd="sng">
              <a:solidFill>
                <a:schemeClr val="tx1"/>
              </a:solidFill>
              <a:prstDash val="sysDash"/>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99" name="Straight Connector 98"/>
            <p:cNvCxnSpPr/>
            <p:nvPr/>
          </p:nvCxnSpPr>
          <p:spPr>
            <a:xfrm flipV="1">
              <a:off x="3577718" y="2241550"/>
              <a:ext cx="3682" cy="309687"/>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a:stCxn id="96" idx="4"/>
            </p:cNvCxnSpPr>
            <p:nvPr/>
          </p:nvCxnSpPr>
          <p:spPr>
            <a:xfrm rot="5400000" flipH="1" flipV="1">
              <a:off x="3633208" y="2653665"/>
              <a:ext cx="309506" cy="7568"/>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cxnSp>
          <p:nvCxnSpPr>
            <p:cNvPr id="101" name="Straight Connector 100"/>
            <p:cNvCxnSpPr>
              <a:endCxn id="92" idx="1"/>
            </p:cNvCxnSpPr>
            <p:nvPr/>
          </p:nvCxnSpPr>
          <p:spPr>
            <a:xfrm rot="5400000" flipH="1">
              <a:off x="3564252" y="2580002"/>
              <a:ext cx="229616" cy="223780"/>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sp>
          <p:nvSpPr>
            <p:cNvPr id="106" name="Arc 105"/>
            <p:cNvSpPr/>
            <p:nvPr/>
          </p:nvSpPr>
          <p:spPr>
            <a:xfrm>
              <a:off x="3593038" y="2644757"/>
              <a:ext cx="366187" cy="349268"/>
            </a:xfrm>
            <a:prstGeom prst="arc">
              <a:avLst>
                <a:gd name="adj1" fmla="val 16578563"/>
                <a:gd name="adj2" fmla="val 7606426"/>
              </a:avLst>
            </a:prstGeom>
            <a:ln w="12700" cmpd="sng">
              <a:solidFill>
                <a:schemeClr val="tx1"/>
              </a:solidFill>
              <a:prstDash val="sysDot"/>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109" name="Picture 108" descr="latex-image-1.pdf"/>
            <p:cNvPicPr>
              <a:picLocks noChangeAspect="1"/>
            </p:cNvPicPr>
            <p:nvPr/>
          </p:nvPicPr>
          <p:blipFill>
            <a:blip r:embed="rId9"/>
            <a:stretch>
              <a:fillRect/>
            </a:stretch>
          </p:blipFill>
          <p:spPr>
            <a:xfrm>
              <a:off x="3130550" y="2520950"/>
              <a:ext cx="292100" cy="127000"/>
            </a:xfrm>
            <a:prstGeom prst="rect">
              <a:avLst/>
            </a:prstGeom>
            <a:effectLst/>
          </p:spPr>
        </p:pic>
        <p:sp>
          <p:nvSpPr>
            <p:cNvPr id="110" name="Arc 109"/>
            <p:cNvSpPr/>
            <p:nvPr/>
          </p:nvSpPr>
          <p:spPr>
            <a:xfrm>
              <a:off x="3589863" y="2647932"/>
              <a:ext cx="391587" cy="342918"/>
            </a:xfrm>
            <a:prstGeom prst="arc">
              <a:avLst>
                <a:gd name="adj1" fmla="val 13818267"/>
                <a:gd name="adj2" fmla="val 16173987"/>
              </a:avLst>
            </a:prstGeom>
            <a:ln w="12700" cmpd="sng">
              <a:solidFill>
                <a:schemeClr val="tx1"/>
              </a:solidFill>
              <a:prstDash val="sysDot"/>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11" name="Straight Arrow Connector 110"/>
            <p:cNvCxnSpPr/>
            <p:nvPr/>
          </p:nvCxnSpPr>
          <p:spPr>
            <a:xfrm rot="5400000">
              <a:off x="3581400" y="2390776"/>
              <a:ext cx="346077" cy="92074"/>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pic>
          <p:nvPicPr>
            <p:cNvPr id="112" name="Picture 111" descr="latex-image-1.pdf"/>
            <p:cNvPicPr>
              <a:picLocks noChangeAspect="1"/>
            </p:cNvPicPr>
            <p:nvPr/>
          </p:nvPicPr>
          <p:blipFill>
            <a:blip r:embed="rId10"/>
            <a:stretch>
              <a:fillRect/>
            </a:stretch>
          </p:blipFill>
          <p:spPr>
            <a:xfrm>
              <a:off x="3659717" y="2074334"/>
              <a:ext cx="571500" cy="190500"/>
            </a:xfrm>
            <a:prstGeom prst="rect">
              <a:avLst/>
            </a:prstGeom>
            <a:effectLst/>
          </p:spPr>
        </p:pic>
        <p:cxnSp>
          <p:nvCxnSpPr>
            <p:cNvPr id="113" name="Straight Connector 112"/>
            <p:cNvCxnSpPr>
              <a:stCxn id="94" idx="0"/>
              <a:endCxn id="96" idx="4"/>
            </p:cNvCxnSpPr>
            <p:nvPr/>
          </p:nvCxnSpPr>
          <p:spPr>
            <a:xfrm flipV="1">
              <a:off x="3598542" y="2812202"/>
              <a:ext cx="185635" cy="246676"/>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a:endCxn id="63" idx="0"/>
            </p:cNvCxnSpPr>
            <p:nvPr/>
          </p:nvCxnSpPr>
          <p:spPr>
            <a:xfrm>
              <a:off x="3568700" y="3041650"/>
              <a:ext cx="1568450" cy="1130301"/>
            </a:xfrm>
            <a:prstGeom prst="line">
              <a:avLst/>
            </a:prstGeom>
            <a:ln w="19050" cap="flat" cmpd="sng" algn="ctr">
              <a:solidFill>
                <a:schemeClr val="tx1"/>
              </a:solidFill>
              <a:prstDash val="solid"/>
              <a:round/>
              <a:headEnd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3794125" y="2787650"/>
              <a:ext cx="1568450" cy="1130301"/>
            </a:xfrm>
            <a:prstGeom prst="line">
              <a:avLst/>
            </a:prstGeom>
            <a:ln w="12700" cmpd="sng">
              <a:solidFill>
                <a:schemeClr val="tx1"/>
              </a:solidFill>
              <a:prstDash val="sysDot"/>
              <a:tailEnd type="none"/>
            </a:ln>
            <a:effectLst/>
          </p:spPr>
          <p:style>
            <a:lnRef idx="2">
              <a:schemeClr val="accent1"/>
            </a:lnRef>
            <a:fillRef idx="0">
              <a:schemeClr val="accent1"/>
            </a:fillRef>
            <a:effectRef idx="1">
              <a:schemeClr val="accent1"/>
            </a:effectRef>
            <a:fontRef idx="minor">
              <a:schemeClr val="tx1"/>
            </a:fontRef>
          </p:style>
        </p:cxnSp>
        <p:cxnSp>
          <p:nvCxnSpPr>
            <p:cNvPr id="120" name="Straight Arrow Connector 119"/>
            <p:cNvCxnSpPr/>
            <p:nvPr/>
          </p:nvCxnSpPr>
          <p:spPr>
            <a:xfrm rot="5400000" flipH="1" flipV="1">
              <a:off x="3564468" y="3058582"/>
              <a:ext cx="285750" cy="162986"/>
            </a:xfrm>
            <a:prstGeom prst="straightConnector1">
              <a:avLst/>
            </a:prstGeom>
            <a:ln w="12700" cmpd="sng">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pic>
          <p:nvPicPr>
            <p:cNvPr id="46" name="Picture 45" descr="latex-image-1.pdf"/>
            <p:cNvPicPr>
              <a:picLocks noChangeAspect="1"/>
            </p:cNvPicPr>
            <p:nvPr/>
          </p:nvPicPr>
          <p:blipFill>
            <a:blip r:embed="rId11"/>
            <a:stretch>
              <a:fillRect/>
            </a:stretch>
          </p:blipFill>
          <p:spPr>
            <a:xfrm>
              <a:off x="5612871" y="4410605"/>
              <a:ext cx="558800" cy="279400"/>
            </a:xfrm>
            <a:prstGeom prst="rect">
              <a:avLst/>
            </a:prstGeom>
          </p:spPr>
        </p:pic>
        <p:pic>
          <p:nvPicPr>
            <p:cNvPr id="48" name="Picture 47" descr="latex-image-1.pdf"/>
            <p:cNvPicPr>
              <a:picLocks noChangeAspect="1"/>
            </p:cNvPicPr>
            <p:nvPr/>
          </p:nvPicPr>
          <p:blipFill>
            <a:blip r:embed="rId12"/>
            <a:stretch>
              <a:fillRect/>
            </a:stretch>
          </p:blipFill>
          <p:spPr>
            <a:xfrm>
              <a:off x="3285066" y="3344333"/>
              <a:ext cx="558800" cy="279400"/>
            </a:xfrm>
            <a:prstGeom prst="rect">
              <a:avLst/>
            </a:prstGeom>
          </p:spPr>
        </p:pic>
        <p:pic>
          <p:nvPicPr>
            <p:cNvPr id="50" name="Picture 49" descr="latex-image-1.pdf"/>
            <p:cNvPicPr>
              <a:picLocks noChangeAspect="1"/>
            </p:cNvPicPr>
            <p:nvPr/>
          </p:nvPicPr>
          <p:blipFill>
            <a:blip r:embed="rId13"/>
            <a:stretch>
              <a:fillRect/>
            </a:stretch>
          </p:blipFill>
          <p:spPr>
            <a:xfrm>
              <a:off x="4426479" y="2504546"/>
              <a:ext cx="88900" cy="114300"/>
            </a:xfrm>
            <a:prstGeom prst="rect">
              <a:avLst/>
            </a:prstGeom>
          </p:spPr>
        </p:pic>
      </p:grpSp>
      <p:sp>
        <p:nvSpPr>
          <p:cNvPr id="3" name="Title 2"/>
          <p:cNvSpPr>
            <a:spLocks noGrp="1"/>
          </p:cNvSpPr>
          <p:nvPr>
            <p:ph type="title"/>
          </p:nvPr>
        </p:nvSpPr>
        <p:spPr/>
        <p:txBody>
          <a:bodyPr/>
          <a:lstStyle/>
          <a:p>
            <a:r>
              <a:rPr lang="en-US" dirty="0" err="1"/>
              <a:t>Dubins</a:t>
            </a:r>
            <a:r>
              <a:rPr lang="en-US" dirty="0"/>
              <a:t> Case IV: L-S-L</a:t>
            </a:r>
          </a:p>
        </p:txBody>
      </p:sp>
      <p:pic>
        <p:nvPicPr>
          <p:cNvPr id="6" name="Picture 5"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88034" y="2464187"/>
            <a:ext cx="9859066" cy="391118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80654"/>
            <a:ext cx="8229600" cy="741362"/>
          </a:xfrm>
        </p:spPr>
        <p:txBody>
          <a:bodyPr/>
          <a:lstStyle/>
          <a:p>
            <a:r>
              <a:rPr lang="en-US" sz="3200" dirty="0" err="1"/>
              <a:t>Dubins</a:t>
            </a:r>
            <a:r>
              <a:rPr lang="en-US" sz="3200" dirty="0"/>
              <a:t> Path Half-plane Switching</a:t>
            </a:r>
          </a:p>
        </p:txBody>
      </p:sp>
      <p:grpSp>
        <p:nvGrpSpPr>
          <p:cNvPr id="29" name="Group 28"/>
          <p:cNvGrpSpPr/>
          <p:nvPr/>
        </p:nvGrpSpPr>
        <p:grpSpPr>
          <a:xfrm>
            <a:off x="267499" y="1271408"/>
            <a:ext cx="6283425" cy="5006562"/>
            <a:chOff x="242643" y="1464493"/>
            <a:chExt cx="6226274" cy="4954933"/>
          </a:xfrm>
        </p:grpSpPr>
        <p:grpSp>
          <p:nvGrpSpPr>
            <p:cNvPr id="22" name="Group 21"/>
            <p:cNvGrpSpPr/>
            <p:nvPr/>
          </p:nvGrpSpPr>
          <p:grpSpPr>
            <a:xfrm rot="21388757">
              <a:off x="1154405" y="2740879"/>
              <a:ext cx="1343557" cy="1636531"/>
              <a:chOff x="1093518" y="2766976"/>
              <a:chExt cx="1343557" cy="1636531"/>
            </a:xfrm>
          </p:grpSpPr>
          <p:sp>
            <p:nvSpPr>
              <p:cNvPr id="76" name="Freeform 75"/>
              <p:cNvSpPr/>
              <p:nvPr/>
            </p:nvSpPr>
            <p:spPr>
              <a:xfrm rot="20891576">
                <a:off x="1093518" y="2767221"/>
                <a:ext cx="1343557" cy="1636286"/>
              </a:xfrm>
              <a:custGeom>
                <a:avLst/>
                <a:gdLst>
                  <a:gd name="connsiteX0" fmla="*/ 0 w 914400"/>
                  <a:gd name="connsiteY0" fmla="*/ 533400 h 1155700"/>
                  <a:gd name="connsiteX1" fmla="*/ 374650 w 914400"/>
                  <a:gd name="connsiteY1" fmla="*/ 44450 h 1155700"/>
                  <a:gd name="connsiteX2" fmla="*/ 914400 w 914400"/>
                  <a:gd name="connsiteY2" fmla="*/ 0 h 1155700"/>
                  <a:gd name="connsiteX3" fmla="*/ 184150 w 914400"/>
                  <a:gd name="connsiteY3" fmla="*/ 1155700 h 1155700"/>
                  <a:gd name="connsiteX4" fmla="*/ 0 w 914400"/>
                  <a:gd name="connsiteY4" fmla="*/ 533400 h 115570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0 w 664440"/>
                  <a:gd name="connsiteY4" fmla="*/ 488950 h 111125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380084 w 664440"/>
                  <a:gd name="connsiteY4" fmla="*/ 809206 h 1111250"/>
                  <a:gd name="connsiteX5" fmla="*/ 0 w 664440"/>
                  <a:gd name="connsiteY5" fmla="*/ 488950 h 1111250"/>
                  <a:gd name="connsiteX0" fmla="*/ 0 w 664440"/>
                  <a:gd name="connsiteY0" fmla="*/ 488950 h 809206"/>
                  <a:gd name="connsiteX1" fmla="*/ 374650 w 664440"/>
                  <a:gd name="connsiteY1" fmla="*/ 0 h 809206"/>
                  <a:gd name="connsiteX2" fmla="*/ 664440 w 664440"/>
                  <a:gd name="connsiteY2" fmla="*/ 344432 h 809206"/>
                  <a:gd name="connsiteX3" fmla="*/ 399872 w 664440"/>
                  <a:gd name="connsiteY3" fmla="*/ 793056 h 809206"/>
                  <a:gd name="connsiteX4" fmla="*/ 380084 w 664440"/>
                  <a:gd name="connsiteY4" fmla="*/ 809206 h 809206"/>
                  <a:gd name="connsiteX5" fmla="*/ 0 w 664440"/>
                  <a:gd name="connsiteY5" fmla="*/ 488950 h 80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440" h="809206">
                    <a:moveTo>
                      <a:pt x="0" y="488950"/>
                    </a:moveTo>
                    <a:lnTo>
                      <a:pt x="374650" y="0"/>
                    </a:lnTo>
                    <a:lnTo>
                      <a:pt x="664440" y="344432"/>
                    </a:lnTo>
                    <a:lnTo>
                      <a:pt x="399872" y="793056"/>
                    </a:lnTo>
                    <a:lnTo>
                      <a:pt x="380084" y="809206"/>
                    </a:lnTo>
                    <a:lnTo>
                      <a:pt x="0" y="488950"/>
                    </a:lnTo>
                    <a:close/>
                  </a:path>
                </a:pathLst>
              </a:cu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9" name="Straight Connector 38"/>
              <p:cNvCxnSpPr>
                <a:stCxn id="76" idx="0"/>
                <a:endCxn id="76" idx="1"/>
              </p:cNvCxnSpPr>
              <p:nvPr/>
            </p:nvCxnSpPr>
            <p:spPr>
              <a:xfrm flipV="1">
                <a:off x="1142630" y="2766976"/>
                <a:ext cx="539242" cy="1122794"/>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grpSp>
          <p:nvGrpSpPr>
            <p:cNvPr id="20" name="Group 19"/>
            <p:cNvGrpSpPr/>
            <p:nvPr/>
          </p:nvGrpSpPr>
          <p:grpSpPr>
            <a:xfrm rot="21194295">
              <a:off x="5125360" y="3958599"/>
              <a:ext cx="1343557" cy="1639052"/>
              <a:chOff x="5125360" y="3958599"/>
              <a:chExt cx="1343557" cy="1639052"/>
            </a:xfrm>
          </p:grpSpPr>
          <p:sp>
            <p:nvSpPr>
              <p:cNvPr id="78" name="Freeform 77"/>
              <p:cNvSpPr/>
              <p:nvPr/>
            </p:nvSpPr>
            <p:spPr>
              <a:xfrm rot="21018412">
                <a:off x="5125360" y="3961365"/>
                <a:ext cx="1343557" cy="1636286"/>
              </a:xfrm>
              <a:custGeom>
                <a:avLst/>
                <a:gdLst>
                  <a:gd name="connsiteX0" fmla="*/ 0 w 914400"/>
                  <a:gd name="connsiteY0" fmla="*/ 533400 h 1155700"/>
                  <a:gd name="connsiteX1" fmla="*/ 374650 w 914400"/>
                  <a:gd name="connsiteY1" fmla="*/ 44450 h 1155700"/>
                  <a:gd name="connsiteX2" fmla="*/ 914400 w 914400"/>
                  <a:gd name="connsiteY2" fmla="*/ 0 h 1155700"/>
                  <a:gd name="connsiteX3" fmla="*/ 184150 w 914400"/>
                  <a:gd name="connsiteY3" fmla="*/ 1155700 h 1155700"/>
                  <a:gd name="connsiteX4" fmla="*/ 0 w 914400"/>
                  <a:gd name="connsiteY4" fmla="*/ 533400 h 115570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0 w 664440"/>
                  <a:gd name="connsiteY4" fmla="*/ 488950 h 111125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380084 w 664440"/>
                  <a:gd name="connsiteY4" fmla="*/ 809206 h 1111250"/>
                  <a:gd name="connsiteX5" fmla="*/ 0 w 664440"/>
                  <a:gd name="connsiteY5" fmla="*/ 488950 h 1111250"/>
                  <a:gd name="connsiteX0" fmla="*/ 0 w 664440"/>
                  <a:gd name="connsiteY0" fmla="*/ 488950 h 809206"/>
                  <a:gd name="connsiteX1" fmla="*/ 374650 w 664440"/>
                  <a:gd name="connsiteY1" fmla="*/ 0 h 809206"/>
                  <a:gd name="connsiteX2" fmla="*/ 664440 w 664440"/>
                  <a:gd name="connsiteY2" fmla="*/ 344432 h 809206"/>
                  <a:gd name="connsiteX3" fmla="*/ 399872 w 664440"/>
                  <a:gd name="connsiteY3" fmla="*/ 793056 h 809206"/>
                  <a:gd name="connsiteX4" fmla="*/ 380084 w 664440"/>
                  <a:gd name="connsiteY4" fmla="*/ 809206 h 809206"/>
                  <a:gd name="connsiteX5" fmla="*/ 0 w 664440"/>
                  <a:gd name="connsiteY5" fmla="*/ 488950 h 80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440" h="809206">
                    <a:moveTo>
                      <a:pt x="0" y="488950"/>
                    </a:moveTo>
                    <a:lnTo>
                      <a:pt x="374650" y="0"/>
                    </a:lnTo>
                    <a:lnTo>
                      <a:pt x="664440" y="344432"/>
                    </a:lnTo>
                    <a:lnTo>
                      <a:pt x="399872" y="793056"/>
                    </a:lnTo>
                    <a:lnTo>
                      <a:pt x="380084" y="809206"/>
                    </a:lnTo>
                    <a:lnTo>
                      <a:pt x="0" y="488950"/>
                    </a:lnTo>
                    <a:close/>
                  </a:path>
                </a:pathLst>
              </a:cu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1" name="Straight Connector 40"/>
              <p:cNvCxnSpPr>
                <a:stCxn id="78" idx="0"/>
                <a:endCxn id="78" idx="1"/>
              </p:cNvCxnSpPr>
              <p:nvPr/>
            </p:nvCxnSpPr>
            <p:spPr>
              <a:xfrm flipV="1">
                <a:off x="5163666" y="3958599"/>
                <a:ext cx="580293" cy="1102140"/>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grpSp>
          <p:nvGrpSpPr>
            <p:cNvPr id="21" name="Group 20"/>
            <p:cNvGrpSpPr/>
            <p:nvPr/>
          </p:nvGrpSpPr>
          <p:grpSpPr>
            <a:xfrm>
              <a:off x="3738500" y="4783140"/>
              <a:ext cx="1343557" cy="1636286"/>
              <a:chOff x="3781991" y="4783140"/>
              <a:chExt cx="1343557" cy="1636286"/>
            </a:xfrm>
          </p:grpSpPr>
          <p:sp>
            <p:nvSpPr>
              <p:cNvPr id="77" name="Freeform 76"/>
              <p:cNvSpPr/>
              <p:nvPr/>
            </p:nvSpPr>
            <p:spPr>
              <a:xfrm rot="21131846">
                <a:off x="3781991" y="4783140"/>
                <a:ext cx="1343557" cy="1636286"/>
              </a:xfrm>
              <a:custGeom>
                <a:avLst/>
                <a:gdLst>
                  <a:gd name="connsiteX0" fmla="*/ 0 w 914400"/>
                  <a:gd name="connsiteY0" fmla="*/ 533400 h 1155700"/>
                  <a:gd name="connsiteX1" fmla="*/ 374650 w 914400"/>
                  <a:gd name="connsiteY1" fmla="*/ 44450 h 1155700"/>
                  <a:gd name="connsiteX2" fmla="*/ 914400 w 914400"/>
                  <a:gd name="connsiteY2" fmla="*/ 0 h 1155700"/>
                  <a:gd name="connsiteX3" fmla="*/ 184150 w 914400"/>
                  <a:gd name="connsiteY3" fmla="*/ 1155700 h 1155700"/>
                  <a:gd name="connsiteX4" fmla="*/ 0 w 914400"/>
                  <a:gd name="connsiteY4" fmla="*/ 533400 h 115570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0 w 664440"/>
                  <a:gd name="connsiteY4" fmla="*/ 488950 h 111125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380084 w 664440"/>
                  <a:gd name="connsiteY4" fmla="*/ 809206 h 1111250"/>
                  <a:gd name="connsiteX5" fmla="*/ 0 w 664440"/>
                  <a:gd name="connsiteY5" fmla="*/ 488950 h 1111250"/>
                  <a:gd name="connsiteX0" fmla="*/ 0 w 664440"/>
                  <a:gd name="connsiteY0" fmla="*/ 488950 h 809206"/>
                  <a:gd name="connsiteX1" fmla="*/ 374650 w 664440"/>
                  <a:gd name="connsiteY1" fmla="*/ 0 h 809206"/>
                  <a:gd name="connsiteX2" fmla="*/ 664440 w 664440"/>
                  <a:gd name="connsiteY2" fmla="*/ 344432 h 809206"/>
                  <a:gd name="connsiteX3" fmla="*/ 399872 w 664440"/>
                  <a:gd name="connsiteY3" fmla="*/ 793056 h 809206"/>
                  <a:gd name="connsiteX4" fmla="*/ 380084 w 664440"/>
                  <a:gd name="connsiteY4" fmla="*/ 809206 h 809206"/>
                  <a:gd name="connsiteX5" fmla="*/ 0 w 664440"/>
                  <a:gd name="connsiteY5" fmla="*/ 488950 h 80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440" h="809206">
                    <a:moveTo>
                      <a:pt x="0" y="488950"/>
                    </a:moveTo>
                    <a:lnTo>
                      <a:pt x="374650" y="0"/>
                    </a:lnTo>
                    <a:lnTo>
                      <a:pt x="664440" y="344432"/>
                    </a:lnTo>
                    <a:lnTo>
                      <a:pt x="399872" y="793056"/>
                    </a:lnTo>
                    <a:lnTo>
                      <a:pt x="380084" y="809206"/>
                    </a:lnTo>
                    <a:lnTo>
                      <a:pt x="0" y="488950"/>
                    </a:lnTo>
                    <a:close/>
                  </a:path>
                </a:pathLst>
              </a:cu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4" name="Straight Connector 43"/>
              <p:cNvCxnSpPr>
                <a:stCxn id="77" idx="3"/>
                <a:endCxn id="77" idx="2"/>
              </p:cNvCxnSpPr>
              <p:nvPr/>
            </p:nvCxnSpPr>
            <p:spPr>
              <a:xfrm flipV="1">
                <a:off x="4695939" y="5389538"/>
                <a:ext cx="406870" cy="971387"/>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sp>
          <p:nvSpPr>
            <p:cNvPr id="49" name="Oval 48"/>
            <p:cNvSpPr/>
            <p:nvPr/>
          </p:nvSpPr>
          <p:spPr>
            <a:xfrm>
              <a:off x="1043020" y="1952423"/>
              <a:ext cx="1352507" cy="1301148"/>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a:off x="4501331" y="4554719"/>
              <a:ext cx="1352507" cy="1301148"/>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Line 19"/>
            <p:cNvSpPr>
              <a:spLocks noChangeShapeType="1"/>
            </p:cNvSpPr>
            <p:nvPr/>
          </p:nvSpPr>
          <p:spPr bwMode="auto">
            <a:xfrm rot="6205887" flipH="1">
              <a:off x="4613887" y="5439421"/>
              <a:ext cx="535702" cy="13566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32" name="Straight Arrow Connector 31"/>
            <p:cNvCxnSpPr/>
            <p:nvPr/>
          </p:nvCxnSpPr>
          <p:spPr>
            <a:xfrm rot="10800000">
              <a:off x="3576831" y="5265214"/>
              <a:ext cx="1352511" cy="539293"/>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3" name="Arc 32"/>
            <p:cNvSpPr/>
            <p:nvPr/>
          </p:nvSpPr>
          <p:spPr>
            <a:xfrm>
              <a:off x="4509891" y="4554717"/>
              <a:ext cx="1343948" cy="1309709"/>
            </a:xfrm>
            <a:prstGeom prst="arc">
              <a:avLst>
                <a:gd name="adj1" fmla="val 17371897"/>
                <a:gd name="adj2" fmla="val 6985009"/>
              </a:avLst>
            </a:prstGeom>
            <a:ln w="19050" cap="flat" cmpd="sng" algn="ctr">
              <a:solidFill>
                <a:schemeClr val="tx1"/>
              </a:solidFill>
              <a:prstDash val="solid"/>
              <a:round/>
              <a:headEnd w="med" len="med"/>
              <a:tailEnd type="stealth"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Arc 34"/>
            <p:cNvSpPr/>
            <p:nvPr/>
          </p:nvSpPr>
          <p:spPr>
            <a:xfrm>
              <a:off x="4595487" y="5504865"/>
              <a:ext cx="573543" cy="582126"/>
            </a:xfrm>
            <a:prstGeom prst="arc">
              <a:avLst>
                <a:gd name="adj1" fmla="val 16200000"/>
                <a:gd name="adj2" fmla="val 12141198"/>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Oval 35"/>
            <p:cNvSpPr/>
            <p:nvPr/>
          </p:nvSpPr>
          <p:spPr>
            <a:xfrm>
              <a:off x="5134785" y="5145371"/>
              <a:ext cx="92448" cy="9244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0" name="Straight Arrow Connector 49"/>
            <p:cNvCxnSpPr/>
            <p:nvPr/>
          </p:nvCxnSpPr>
          <p:spPr>
            <a:xfrm rot="10800000" flipV="1">
              <a:off x="242643" y="2106507"/>
              <a:ext cx="1027221" cy="778974"/>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1" name="Arc 50"/>
            <p:cNvSpPr/>
            <p:nvPr/>
          </p:nvSpPr>
          <p:spPr>
            <a:xfrm>
              <a:off x="1043020" y="1943865"/>
              <a:ext cx="1343948" cy="1309709"/>
            </a:xfrm>
            <a:prstGeom prst="arc">
              <a:avLst>
                <a:gd name="adj1" fmla="val 6544914"/>
                <a:gd name="adj2" fmla="val 13703602"/>
              </a:avLst>
            </a:prstGeom>
            <a:ln w="19050" cap="flat" cmpd="sng" algn="ctr">
              <a:solidFill>
                <a:schemeClr val="tx1"/>
              </a:solidFill>
              <a:prstDash val="solid"/>
              <a:round/>
              <a:headEnd type="stealth"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3" name="Straight Connector 52"/>
            <p:cNvCxnSpPr>
              <a:endCxn id="33" idx="0"/>
            </p:cNvCxnSpPr>
            <p:nvPr/>
          </p:nvCxnSpPr>
          <p:spPr>
            <a:xfrm>
              <a:off x="1453909" y="3210770"/>
              <a:ext cx="3947509" cy="1379888"/>
            </a:xfrm>
            <a:prstGeom prst="line">
              <a:avLst/>
            </a:prstGeom>
            <a:ln w="19050" cap="flat" cmpd="sng" algn="ctr">
              <a:solidFill>
                <a:schemeClr val="tx1"/>
              </a:solidFill>
              <a:prstDash val="solid"/>
              <a:round/>
              <a:headEnd w="med" len="med"/>
              <a:tailEnd type="stealth" w="med" len="med"/>
            </a:ln>
            <a:effectLst/>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1642371" y="2552052"/>
              <a:ext cx="92448" cy="9244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Line 15"/>
            <p:cNvSpPr>
              <a:spLocks noChangeShapeType="1"/>
            </p:cNvSpPr>
            <p:nvPr/>
          </p:nvSpPr>
          <p:spPr bwMode="auto">
            <a:xfrm>
              <a:off x="1693593" y="2607277"/>
              <a:ext cx="3466872" cy="2568051"/>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59" name="Arc 58"/>
            <p:cNvSpPr/>
            <p:nvPr/>
          </p:nvSpPr>
          <p:spPr>
            <a:xfrm>
              <a:off x="1030172" y="1858228"/>
              <a:ext cx="573543" cy="582126"/>
            </a:xfrm>
            <a:prstGeom prst="arc">
              <a:avLst>
                <a:gd name="adj1" fmla="val 9694065"/>
                <a:gd name="adj2" fmla="val 15700490"/>
              </a:avLst>
            </a:prstGeom>
            <a:ln w="12700" cmpd="sng">
              <a:solidFill>
                <a:schemeClr val="tx1"/>
              </a:solidFill>
              <a:prstDash val="sysDash"/>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60" name="Straight Connector 59"/>
            <p:cNvCxnSpPr/>
            <p:nvPr/>
          </p:nvCxnSpPr>
          <p:spPr>
            <a:xfrm flipV="1">
              <a:off x="1262419" y="1464493"/>
              <a:ext cx="7445" cy="626215"/>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a:stCxn id="58" idx="0"/>
              <a:endCxn id="51" idx="2"/>
            </p:cNvCxnSpPr>
            <p:nvPr/>
          </p:nvCxnSpPr>
          <p:spPr>
            <a:xfrm rot="5400000" flipH="1">
              <a:off x="1232561" y="2146247"/>
              <a:ext cx="503729" cy="418333"/>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pic>
          <p:nvPicPr>
            <p:cNvPr id="10" name="Picture 9"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9956" y="1811462"/>
              <a:ext cx="190500" cy="152400"/>
            </a:xfrm>
            <a:prstGeom prst="rect">
              <a:avLst/>
            </a:prstGeom>
          </p:spPr>
        </p:pic>
        <p:pic>
          <p:nvPicPr>
            <p:cNvPr id="11" name="Picture 10"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39105" y="5638980"/>
              <a:ext cx="203200" cy="152400"/>
            </a:xfrm>
            <a:prstGeom prst="rect">
              <a:avLst/>
            </a:prstGeom>
          </p:spPr>
        </p:pic>
        <p:pic>
          <p:nvPicPr>
            <p:cNvPr id="12" name="Picture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69201" y="5245182"/>
              <a:ext cx="177800" cy="139700"/>
            </a:xfrm>
            <a:prstGeom prst="rect">
              <a:avLst/>
            </a:prstGeom>
          </p:spPr>
        </p:pic>
        <p:pic>
          <p:nvPicPr>
            <p:cNvPr id="13" name="Picture 1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72518" y="2409338"/>
              <a:ext cx="177800" cy="139700"/>
            </a:xfrm>
            <a:prstGeom prst="rect">
              <a:avLst/>
            </a:prstGeom>
          </p:spPr>
        </p:pic>
        <p:pic>
          <p:nvPicPr>
            <p:cNvPr id="14" name="Picture 1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3579" y="1843909"/>
              <a:ext cx="342900" cy="139700"/>
            </a:xfrm>
            <a:prstGeom prst="rect">
              <a:avLst/>
            </a:prstGeom>
          </p:spPr>
        </p:pic>
        <p:pic>
          <p:nvPicPr>
            <p:cNvPr id="15" name="Picture 1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43424" y="6028083"/>
              <a:ext cx="203200" cy="139700"/>
            </a:xfrm>
            <a:prstGeom prst="rect">
              <a:avLst/>
            </a:prstGeom>
          </p:spPr>
        </p:pic>
        <p:pic>
          <p:nvPicPr>
            <p:cNvPr id="16" name="Picture 1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10354" y="4016983"/>
              <a:ext cx="241300" cy="177800"/>
            </a:xfrm>
            <a:prstGeom prst="rect">
              <a:avLst/>
            </a:prstGeom>
          </p:spPr>
        </p:pic>
        <p:pic>
          <p:nvPicPr>
            <p:cNvPr id="17" name="Picture 16"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83467" y="5252228"/>
              <a:ext cx="254000" cy="177800"/>
            </a:xfrm>
            <a:prstGeom prst="rect">
              <a:avLst/>
            </a:prstGeom>
          </p:spPr>
        </p:pic>
        <p:pic>
          <p:nvPicPr>
            <p:cNvPr id="18" name="Picture 17"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917670" y="5730668"/>
              <a:ext cx="254000" cy="177800"/>
            </a:xfrm>
            <a:prstGeom prst="rect">
              <a:avLst/>
            </a:prstGeom>
          </p:spPr>
        </p:pic>
        <p:pic>
          <p:nvPicPr>
            <p:cNvPr id="23" name="Picture 2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76602" y="2790438"/>
              <a:ext cx="177800" cy="177800"/>
            </a:xfrm>
            <a:prstGeom prst="rect">
              <a:avLst/>
            </a:prstGeom>
          </p:spPr>
        </p:pic>
        <p:pic>
          <p:nvPicPr>
            <p:cNvPr id="24" name="Picture 23"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671667" y="5748066"/>
              <a:ext cx="190500" cy="177800"/>
            </a:xfrm>
            <a:prstGeom prst="rect">
              <a:avLst/>
            </a:prstGeom>
          </p:spPr>
        </p:pic>
        <p:pic>
          <p:nvPicPr>
            <p:cNvPr id="25" name="Picture 24"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469900" y="3429460"/>
              <a:ext cx="469900" cy="152400"/>
            </a:xfrm>
            <a:prstGeom prst="rect">
              <a:avLst/>
            </a:prstGeom>
          </p:spPr>
        </p:pic>
        <p:pic>
          <p:nvPicPr>
            <p:cNvPr id="26" name="Picture 25"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516920" y="4447231"/>
              <a:ext cx="482600" cy="152400"/>
            </a:xfrm>
            <a:prstGeom prst="rect">
              <a:avLst/>
            </a:prstGeom>
          </p:spPr>
        </p:pic>
        <p:pic>
          <p:nvPicPr>
            <p:cNvPr id="27" name="Picture 26" descr="latex-image-1.pdf"/>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333962" y="5404110"/>
              <a:ext cx="482600" cy="152400"/>
            </a:xfrm>
            <a:prstGeom prst="rect">
              <a:avLst/>
            </a:prstGeom>
          </p:spPr>
        </p:pic>
      </p:grpSp>
      <p:pic>
        <p:nvPicPr>
          <p:cNvPr id="40" name="Picture 39" descr="latex-image-1.pdf"/>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7590737" y="1193697"/>
            <a:ext cx="4133303" cy="3684367"/>
          </a:xfrm>
          <a:prstGeom prst="rect">
            <a:avLst/>
          </a:prstGeom>
        </p:spPr>
      </p:pic>
      <p:pic>
        <p:nvPicPr>
          <p:cNvPr id="47" name="Picture 46" descr="latex-image-1.pdf"/>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433562" y="942363"/>
            <a:ext cx="2895333" cy="2405354"/>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80655"/>
            <a:ext cx="8229600" cy="597861"/>
          </a:xfrm>
        </p:spPr>
        <p:txBody>
          <a:bodyPr/>
          <a:lstStyle/>
          <a:p>
            <a:r>
              <a:rPr lang="en-US" sz="2800" dirty="0" err="1"/>
              <a:t>Dubins</a:t>
            </a:r>
            <a:r>
              <a:rPr lang="en-US" sz="2800" dirty="0"/>
              <a:t> Path Parameters Algorithm</a:t>
            </a:r>
          </a:p>
        </p:txBody>
      </p:sp>
      <p:grpSp>
        <p:nvGrpSpPr>
          <p:cNvPr id="29" name="Group 28"/>
          <p:cNvGrpSpPr/>
          <p:nvPr/>
        </p:nvGrpSpPr>
        <p:grpSpPr>
          <a:xfrm>
            <a:off x="916894" y="1294969"/>
            <a:ext cx="5179106" cy="4205079"/>
            <a:chOff x="242643" y="1464493"/>
            <a:chExt cx="6226274" cy="4954933"/>
          </a:xfrm>
        </p:grpSpPr>
        <p:grpSp>
          <p:nvGrpSpPr>
            <p:cNvPr id="22" name="Group 21"/>
            <p:cNvGrpSpPr/>
            <p:nvPr/>
          </p:nvGrpSpPr>
          <p:grpSpPr>
            <a:xfrm rot="21388757">
              <a:off x="1154405" y="2740879"/>
              <a:ext cx="1343557" cy="1636531"/>
              <a:chOff x="1093518" y="2766976"/>
              <a:chExt cx="1343557" cy="1636531"/>
            </a:xfrm>
          </p:grpSpPr>
          <p:sp>
            <p:nvSpPr>
              <p:cNvPr id="76" name="Freeform 75"/>
              <p:cNvSpPr/>
              <p:nvPr/>
            </p:nvSpPr>
            <p:spPr>
              <a:xfrm rot="20891576">
                <a:off x="1093518" y="2767221"/>
                <a:ext cx="1343557" cy="1636286"/>
              </a:xfrm>
              <a:custGeom>
                <a:avLst/>
                <a:gdLst>
                  <a:gd name="connsiteX0" fmla="*/ 0 w 914400"/>
                  <a:gd name="connsiteY0" fmla="*/ 533400 h 1155700"/>
                  <a:gd name="connsiteX1" fmla="*/ 374650 w 914400"/>
                  <a:gd name="connsiteY1" fmla="*/ 44450 h 1155700"/>
                  <a:gd name="connsiteX2" fmla="*/ 914400 w 914400"/>
                  <a:gd name="connsiteY2" fmla="*/ 0 h 1155700"/>
                  <a:gd name="connsiteX3" fmla="*/ 184150 w 914400"/>
                  <a:gd name="connsiteY3" fmla="*/ 1155700 h 1155700"/>
                  <a:gd name="connsiteX4" fmla="*/ 0 w 914400"/>
                  <a:gd name="connsiteY4" fmla="*/ 533400 h 115570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0 w 664440"/>
                  <a:gd name="connsiteY4" fmla="*/ 488950 h 111125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380084 w 664440"/>
                  <a:gd name="connsiteY4" fmla="*/ 809206 h 1111250"/>
                  <a:gd name="connsiteX5" fmla="*/ 0 w 664440"/>
                  <a:gd name="connsiteY5" fmla="*/ 488950 h 1111250"/>
                  <a:gd name="connsiteX0" fmla="*/ 0 w 664440"/>
                  <a:gd name="connsiteY0" fmla="*/ 488950 h 809206"/>
                  <a:gd name="connsiteX1" fmla="*/ 374650 w 664440"/>
                  <a:gd name="connsiteY1" fmla="*/ 0 h 809206"/>
                  <a:gd name="connsiteX2" fmla="*/ 664440 w 664440"/>
                  <a:gd name="connsiteY2" fmla="*/ 344432 h 809206"/>
                  <a:gd name="connsiteX3" fmla="*/ 399872 w 664440"/>
                  <a:gd name="connsiteY3" fmla="*/ 793056 h 809206"/>
                  <a:gd name="connsiteX4" fmla="*/ 380084 w 664440"/>
                  <a:gd name="connsiteY4" fmla="*/ 809206 h 809206"/>
                  <a:gd name="connsiteX5" fmla="*/ 0 w 664440"/>
                  <a:gd name="connsiteY5" fmla="*/ 488950 h 80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440" h="809206">
                    <a:moveTo>
                      <a:pt x="0" y="488950"/>
                    </a:moveTo>
                    <a:lnTo>
                      <a:pt x="374650" y="0"/>
                    </a:lnTo>
                    <a:lnTo>
                      <a:pt x="664440" y="344432"/>
                    </a:lnTo>
                    <a:lnTo>
                      <a:pt x="399872" y="793056"/>
                    </a:lnTo>
                    <a:lnTo>
                      <a:pt x="380084" y="809206"/>
                    </a:lnTo>
                    <a:lnTo>
                      <a:pt x="0" y="488950"/>
                    </a:lnTo>
                    <a:close/>
                  </a:path>
                </a:pathLst>
              </a:cu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9" name="Straight Connector 38"/>
              <p:cNvCxnSpPr>
                <a:stCxn id="76" idx="0"/>
                <a:endCxn id="76" idx="1"/>
              </p:cNvCxnSpPr>
              <p:nvPr/>
            </p:nvCxnSpPr>
            <p:spPr>
              <a:xfrm flipV="1">
                <a:off x="1142630" y="2766976"/>
                <a:ext cx="539242" cy="1122794"/>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grpSp>
          <p:nvGrpSpPr>
            <p:cNvPr id="20" name="Group 19"/>
            <p:cNvGrpSpPr/>
            <p:nvPr/>
          </p:nvGrpSpPr>
          <p:grpSpPr>
            <a:xfrm rot="21194295">
              <a:off x="5125360" y="3958599"/>
              <a:ext cx="1343557" cy="1639052"/>
              <a:chOff x="5125360" y="3958599"/>
              <a:chExt cx="1343557" cy="1639052"/>
            </a:xfrm>
          </p:grpSpPr>
          <p:sp>
            <p:nvSpPr>
              <p:cNvPr id="78" name="Freeform 77"/>
              <p:cNvSpPr/>
              <p:nvPr/>
            </p:nvSpPr>
            <p:spPr>
              <a:xfrm rot="21018412">
                <a:off x="5125360" y="3961365"/>
                <a:ext cx="1343557" cy="1636286"/>
              </a:xfrm>
              <a:custGeom>
                <a:avLst/>
                <a:gdLst>
                  <a:gd name="connsiteX0" fmla="*/ 0 w 914400"/>
                  <a:gd name="connsiteY0" fmla="*/ 533400 h 1155700"/>
                  <a:gd name="connsiteX1" fmla="*/ 374650 w 914400"/>
                  <a:gd name="connsiteY1" fmla="*/ 44450 h 1155700"/>
                  <a:gd name="connsiteX2" fmla="*/ 914400 w 914400"/>
                  <a:gd name="connsiteY2" fmla="*/ 0 h 1155700"/>
                  <a:gd name="connsiteX3" fmla="*/ 184150 w 914400"/>
                  <a:gd name="connsiteY3" fmla="*/ 1155700 h 1155700"/>
                  <a:gd name="connsiteX4" fmla="*/ 0 w 914400"/>
                  <a:gd name="connsiteY4" fmla="*/ 533400 h 115570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0 w 664440"/>
                  <a:gd name="connsiteY4" fmla="*/ 488950 h 111125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380084 w 664440"/>
                  <a:gd name="connsiteY4" fmla="*/ 809206 h 1111250"/>
                  <a:gd name="connsiteX5" fmla="*/ 0 w 664440"/>
                  <a:gd name="connsiteY5" fmla="*/ 488950 h 1111250"/>
                  <a:gd name="connsiteX0" fmla="*/ 0 w 664440"/>
                  <a:gd name="connsiteY0" fmla="*/ 488950 h 809206"/>
                  <a:gd name="connsiteX1" fmla="*/ 374650 w 664440"/>
                  <a:gd name="connsiteY1" fmla="*/ 0 h 809206"/>
                  <a:gd name="connsiteX2" fmla="*/ 664440 w 664440"/>
                  <a:gd name="connsiteY2" fmla="*/ 344432 h 809206"/>
                  <a:gd name="connsiteX3" fmla="*/ 399872 w 664440"/>
                  <a:gd name="connsiteY3" fmla="*/ 793056 h 809206"/>
                  <a:gd name="connsiteX4" fmla="*/ 380084 w 664440"/>
                  <a:gd name="connsiteY4" fmla="*/ 809206 h 809206"/>
                  <a:gd name="connsiteX5" fmla="*/ 0 w 664440"/>
                  <a:gd name="connsiteY5" fmla="*/ 488950 h 80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440" h="809206">
                    <a:moveTo>
                      <a:pt x="0" y="488950"/>
                    </a:moveTo>
                    <a:lnTo>
                      <a:pt x="374650" y="0"/>
                    </a:lnTo>
                    <a:lnTo>
                      <a:pt x="664440" y="344432"/>
                    </a:lnTo>
                    <a:lnTo>
                      <a:pt x="399872" y="793056"/>
                    </a:lnTo>
                    <a:lnTo>
                      <a:pt x="380084" y="809206"/>
                    </a:lnTo>
                    <a:lnTo>
                      <a:pt x="0" y="488950"/>
                    </a:lnTo>
                    <a:close/>
                  </a:path>
                </a:pathLst>
              </a:cu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1" name="Straight Connector 40"/>
              <p:cNvCxnSpPr>
                <a:stCxn id="78" idx="0"/>
                <a:endCxn id="78" idx="1"/>
              </p:cNvCxnSpPr>
              <p:nvPr/>
            </p:nvCxnSpPr>
            <p:spPr>
              <a:xfrm flipV="1">
                <a:off x="5163666" y="3958599"/>
                <a:ext cx="580293" cy="1102140"/>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grpSp>
          <p:nvGrpSpPr>
            <p:cNvPr id="21" name="Group 20"/>
            <p:cNvGrpSpPr/>
            <p:nvPr/>
          </p:nvGrpSpPr>
          <p:grpSpPr>
            <a:xfrm>
              <a:off x="3738500" y="4783140"/>
              <a:ext cx="1343557" cy="1636286"/>
              <a:chOff x="3781991" y="4783140"/>
              <a:chExt cx="1343557" cy="1636286"/>
            </a:xfrm>
          </p:grpSpPr>
          <p:sp>
            <p:nvSpPr>
              <p:cNvPr id="77" name="Freeform 76"/>
              <p:cNvSpPr/>
              <p:nvPr/>
            </p:nvSpPr>
            <p:spPr>
              <a:xfrm rot="21131846">
                <a:off x="3781991" y="4783140"/>
                <a:ext cx="1343557" cy="1636286"/>
              </a:xfrm>
              <a:custGeom>
                <a:avLst/>
                <a:gdLst>
                  <a:gd name="connsiteX0" fmla="*/ 0 w 914400"/>
                  <a:gd name="connsiteY0" fmla="*/ 533400 h 1155700"/>
                  <a:gd name="connsiteX1" fmla="*/ 374650 w 914400"/>
                  <a:gd name="connsiteY1" fmla="*/ 44450 h 1155700"/>
                  <a:gd name="connsiteX2" fmla="*/ 914400 w 914400"/>
                  <a:gd name="connsiteY2" fmla="*/ 0 h 1155700"/>
                  <a:gd name="connsiteX3" fmla="*/ 184150 w 914400"/>
                  <a:gd name="connsiteY3" fmla="*/ 1155700 h 1155700"/>
                  <a:gd name="connsiteX4" fmla="*/ 0 w 914400"/>
                  <a:gd name="connsiteY4" fmla="*/ 533400 h 115570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0 w 664440"/>
                  <a:gd name="connsiteY4" fmla="*/ 488950 h 111125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380084 w 664440"/>
                  <a:gd name="connsiteY4" fmla="*/ 809206 h 1111250"/>
                  <a:gd name="connsiteX5" fmla="*/ 0 w 664440"/>
                  <a:gd name="connsiteY5" fmla="*/ 488950 h 1111250"/>
                  <a:gd name="connsiteX0" fmla="*/ 0 w 664440"/>
                  <a:gd name="connsiteY0" fmla="*/ 488950 h 809206"/>
                  <a:gd name="connsiteX1" fmla="*/ 374650 w 664440"/>
                  <a:gd name="connsiteY1" fmla="*/ 0 h 809206"/>
                  <a:gd name="connsiteX2" fmla="*/ 664440 w 664440"/>
                  <a:gd name="connsiteY2" fmla="*/ 344432 h 809206"/>
                  <a:gd name="connsiteX3" fmla="*/ 399872 w 664440"/>
                  <a:gd name="connsiteY3" fmla="*/ 793056 h 809206"/>
                  <a:gd name="connsiteX4" fmla="*/ 380084 w 664440"/>
                  <a:gd name="connsiteY4" fmla="*/ 809206 h 809206"/>
                  <a:gd name="connsiteX5" fmla="*/ 0 w 664440"/>
                  <a:gd name="connsiteY5" fmla="*/ 488950 h 80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440" h="809206">
                    <a:moveTo>
                      <a:pt x="0" y="488950"/>
                    </a:moveTo>
                    <a:lnTo>
                      <a:pt x="374650" y="0"/>
                    </a:lnTo>
                    <a:lnTo>
                      <a:pt x="664440" y="344432"/>
                    </a:lnTo>
                    <a:lnTo>
                      <a:pt x="399872" y="793056"/>
                    </a:lnTo>
                    <a:lnTo>
                      <a:pt x="380084" y="809206"/>
                    </a:lnTo>
                    <a:lnTo>
                      <a:pt x="0" y="488950"/>
                    </a:lnTo>
                    <a:close/>
                  </a:path>
                </a:pathLst>
              </a:cu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4" name="Straight Connector 43"/>
              <p:cNvCxnSpPr>
                <a:stCxn id="77" idx="3"/>
                <a:endCxn id="77" idx="2"/>
              </p:cNvCxnSpPr>
              <p:nvPr/>
            </p:nvCxnSpPr>
            <p:spPr>
              <a:xfrm flipV="1">
                <a:off x="4695939" y="5389538"/>
                <a:ext cx="406870" cy="971387"/>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sp>
          <p:nvSpPr>
            <p:cNvPr id="49" name="Oval 48"/>
            <p:cNvSpPr/>
            <p:nvPr/>
          </p:nvSpPr>
          <p:spPr>
            <a:xfrm>
              <a:off x="1043020" y="1952423"/>
              <a:ext cx="1352507" cy="1301148"/>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a:off x="4501331" y="4554719"/>
              <a:ext cx="1352507" cy="1301148"/>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Line 19"/>
            <p:cNvSpPr>
              <a:spLocks noChangeShapeType="1"/>
            </p:cNvSpPr>
            <p:nvPr/>
          </p:nvSpPr>
          <p:spPr bwMode="auto">
            <a:xfrm rot="6205887" flipH="1">
              <a:off x="4613887" y="5439421"/>
              <a:ext cx="535702" cy="13566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32" name="Straight Arrow Connector 31"/>
            <p:cNvCxnSpPr/>
            <p:nvPr/>
          </p:nvCxnSpPr>
          <p:spPr>
            <a:xfrm rot="10800000">
              <a:off x="3576831" y="5265214"/>
              <a:ext cx="1352511" cy="539293"/>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3" name="Arc 32"/>
            <p:cNvSpPr/>
            <p:nvPr/>
          </p:nvSpPr>
          <p:spPr>
            <a:xfrm>
              <a:off x="4509891" y="4554717"/>
              <a:ext cx="1343948" cy="1309709"/>
            </a:xfrm>
            <a:prstGeom prst="arc">
              <a:avLst>
                <a:gd name="adj1" fmla="val 17371897"/>
                <a:gd name="adj2" fmla="val 6985009"/>
              </a:avLst>
            </a:prstGeom>
            <a:ln w="19050" cap="flat" cmpd="sng" algn="ctr">
              <a:solidFill>
                <a:schemeClr val="tx1"/>
              </a:solidFill>
              <a:prstDash val="solid"/>
              <a:round/>
              <a:headEnd w="med" len="med"/>
              <a:tailEnd type="stealth"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Arc 34"/>
            <p:cNvSpPr/>
            <p:nvPr/>
          </p:nvSpPr>
          <p:spPr>
            <a:xfrm>
              <a:off x="4595487" y="5504865"/>
              <a:ext cx="573543" cy="582126"/>
            </a:xfrm>
            <a:prstGeom prst="arc">
              <a:avLst>
                <a:gd name="adj1" fmla="val 16200000"/>
                <a:gd name="adj2" fmla="val 12141198"/>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Oval 35"/>
            <p:cNvSpPr/>
            <p:nvPr/>
          </p:nvSpPr>
          <p:spPr>
            <a:xfrm>
              <a:off x="5134785" y="5145371"/>
              <a:ext cx="92448" cy="9244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0" name="Straight Arrow Connector 49"/>
            <p:cNvCxnSpPr/>
            <p:nvPr/>
          </p:nvCxnSpPr>
          <p:spPr>
            <a:xfrm rot="10800000" flipV="1">
              <a:off x="242643" y="2106507"/>
              <a:ext cx="1027221" cy="778974"/>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1" name="Arc 50"/>
            <p:cNvSpPr/>
            <p:nvPr/>
          </p:nvSpPr>
          <p:spPr>
            <a:xfrm>
              <a:off x="1043020" y="1943865"/>
              <a:ext cx="1343948" cy="1309709"/>
            </a:xfrm>
            <a:prstGeom prst="arc">
              <a:avLst>
                <a:gd name="adj1" fmla="val 6544914"/>
                <a:gd name="adj2" fmla="val 13703602"/>
              </a:avLst>
            </a:prstGeom>
            <a:ln w="19050" cap="flat" cmpd="sng" algn="ctr">
              <a:solidFill>
                <a:schemeClr val="tx1"/>
              </a:solidFill>
              <a:prstDash val="solid"/>
              <a:round/>
              <a:headEnd type="stealth"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3" name="Straight Connector 52"/>
            <p:cNvCxnSpPr>
              <a:endCxn id="33" idx="0"/>
            </p:cNvCxnSpPr>
            <p:nvPr/>
          </p:nvCxnSpPr>
          <p:spPr>
            <a:xfrm>
              <a:off x="1453909" y="3210770"/>
              <a:ext cx="3947509" cy="1379888"/>
            </a:xfrm>
            <a:prstGeom prst="line">
              <a:avLst/>
            </a:prstGeom>
            <a:ln w="19050" cap="flat" cmpd="sng" algn="ctr">
              <a:solidFill>
                <a:schemeClr val="tx1"/>
              </a:solidFill>
              <a:prstDash val="solid"/>
              <a:round/>
              <a:headEnd w="med" len="med"/>
              <a:tailEnd type="stealth" w="med" len="med"/>
            </a:ln>
            <a:effectLst/>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1642371" y="2552052"/>
              <a:ext cx="92448" cy="9244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Line 15"/>
            <p:cNvSpPr>
              <a:spLocks noChangeShapeType="1"/>
            </p:cNvSpPr>
            <p:nvPr/>
          </p:nvSpPr>
          <p:spPr bwMode="auto">
            <a:xfrm>
              <a:off x="1693593" y="2607277"/>
              <a:ext cx="3466872" cy="2568051"/>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59" name="Arc 58"/>
            <p:cNvSpPr/>
            <p:nvPr/>
          </p:nvSpPr>
          <p:spPr>
            <a:xfrm>
              <a:off x="1030172" y="1858228"/>
              <a:ext cx="573543" cy="582126"/>
            </a:xfrm>
            <a:prstGeom prst="arc">
              <a:avLst>
                <a:gd name="adj1" fmla="val 9694065"/>
                <a:gd name="adj2" fmla="val 15700490"/>
              </a:avLst>
            </a:prstGeom>
            <a:ln w="12700" cmpd="sng">
              <a:solidFill>
                <a:schemeClr val="tx1"/>
              </a:solidFill>
              <a:prstDash val="sysDash"/>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60" name="Straight Connector 59"/>
            <p:cNvCxnSpPr/>
            <p:nvPr/>
          </p:nvCxnSpPr>
          <p:spPr>
            <a:xfrm flipV="1">
              <a:off x="1262419" y="1464493"/>
              <a:ext cx="7445" cy="626215"/>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a:stCxn id="58" idx="0"/>
              <a:endCxn id="51" idx="2"/>
            </p:cNvCxnSpPr>
            <p:nvPr/>
          </p:nvCxnSpPr>
          <p:spPr>
            <a:xfrm rot="5400000" flipH="1">
              <a:off x="1232561" y="2146247"/>
              <a:ext cx="503729" cy="418333"/>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pic>
          <p:nvPicPr>
            <p:cNvPr id="10" name="Picture 9"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9956" y="1811462"/>
              <a:ext cx="190500" cy="152400"/>
            </a:xfrm>
            <a:prstGeom prst="rect">
              <a:avLst/>
            </a:prstGeom>
          </p:spPr>
        </p:pic>
        <p:pic>
          <p:nvPicPr>
            <p:cNvPr id="11" name="Picture 10"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39105" y="5638980"/>
              <a:ext cx="203200" cy="152400"/>
            </a:xfrm>
            <a:prstGeom prst="rect">
              <a:avLst/>
            </a:prstGeom>
          </p:spPr>
        </p:pic>
        <p:pic>
          <p:nvPicPr>
            <p:cNvPr id="12" name="Picture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69201" y="5245182"/>
              <a:ext cx="177800" cy="139700"/>
            </a:xfrm>
            <a:prstGeom prst="rect">
              <a:avLst/>
            </a:prstGeom>
          </p:spPr>
        </p:pic>
        <p:pic>
          <p:nvPicPr>
            <p:cNvPr id="13" name="Picture 1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72518" y="2409338"/>
              <a:ext cx="177800" cy="139700"/>
            </a:xfrm>
            <a:prstGeom prst="rect">
              <a:avLst/>
            </a:prstGeom>
          </p:spPr>
        </p:pic>
        <p:pic>
          <p:nvPicPr>
            <p:cNvPr id="14" name="Picture 1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3579" y="1843909"/>
              <a:ext cx="342900" cy="139700"/>
            </a:xfrm>
            <a:prstGeom prst="rect">
              <a:avLst/>
            </a:prstGeom>
          </p:spPr>
        </p:pic>
        <p:pic>
          <p:nvPicPr>
            <p:cNvPr id="15" name="Picture 1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43424" y="6028083"/>
              <a:ext cx="203200" cy="139700"/>
            </a:xfrm>
            <a:prstGeom prst="rect">
              <a:avLst/>
            </a:prstGeom>
          </p:spPr>
        </p:pic>
        <p:pic>
          <p:nvPicPr>
            <p:cNvPr id="16" name="Picture 1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10354" y="4016983"/>
              <a:ext cx="241300" cy="177800"/>
            </a:xfrm>
            <a:prstGeom prst="rect">
              <a:avLst/>
            </a:prstGeom>
          </p:spPr>
        </p:pic>
        <p:pic>
          <p:nvPicPr>
            <p:cNvPr id="17" name="Picture 16"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83467" y="5252228"/>
              <a:ext cx="254000" cy="177800"/>
            </a:xfrm>
            <a:prstGeom prst="rect">
              <a:avLst/>
            </a:prstGeom>
          </p:spPr>
        </p:pic>
        <p:pic>
          <p:nvPicPr>
            <p:cNvPr id="18" name="Picture 17"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917670" y="5730668"/>
              <a:ext cx="254000" cy="177800"/>
            </a:xfrm>
            <a:prstGeom prst="rect">
              <a:avLst/>
            </a:prstGeom>
          </p:spPr>
        </p:pic>
        <p:pic>
          <p:nvPicPr>
            <p:cNvPr id="23" name="Picture 2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76602" y="2790438"/>
              <a:ext cx="177800" cy="177800"/>
            </a:xfrm>
            <a:prstGeom prst="rect">
              <a:avLst/>
            </a:prstGeom>
          </p:spPr>
        </p:pic>
        <p:pic>
          <p:nvPicPr>
            <p:cNvPr id="24" name="Picture 23"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671667" y="5748066"/>
              <a:ext cx="190500" cy="177800"/>
            </a:xfrm>
            <a:prstGeom prst="rect">
              <a:avLst/>
            </a:prstGeom>
          </p:spPr>
        </p:pic>
        <p:pic>
          <p:nvPicPr>
            <p:cNvPr id="25" name="Picture 24"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469900" y="3429460"/>
              <a:ext cx="469900" cy="152400"/>
            </a:xfrm>
            <a:prstGeom prst="rect">
              <a:avLst/>
            </a:prstGeom>
          </p:spPr>
        </p:pic>
        <p:pic>
          <p:nvPicPr>
            <p:cNvPr id="26" name="Picture 25"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516920" y="4447231"/>
              <a:ext cx="482600" cy="152400"/>
            </a:xfrm>
            <a:prstGeom prst="rect">
              <a:avLst/>
            </a:prstGeom>
          </p:spPr>
        </p:pic>
        <p:pic>
          <p:nvPicPr>
            <p:cNvPr id="27" name="Picture 26" descr="latex-image-1.pdf"/>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333962" y="5404110"/>
              <a:ext cx="482600" cy="152400"/>
            </a:xfrm>
            <a:prstGeom prst="rect">
              <a:avLst/>
            </a:prstGeom>
          </p:spPr>
        </p:pic>
      </p:grpSp>
      <p:pic>
        <p:nvPicPr>
          <p:cNvPr id="3" name="Picture 2"/>
          <p:cNvPicPr>
            <a:picLocks noChangeAspect="1"/>
          </p:cNvPicPr>
          <p:nvPr/>
        </p:nvPicPr>
        <p:blipFill>
          <a:blip r:embed="rId17"/>
          <a:stretch>
            <a:fillRect/>
          </a:stretch>
        </p:blipFill>
        <p:spPr>
          <a:xfrm>
            <a:off x="7482549" y="659134"/>
            <a:ext cx="3407709" cy="5760191"/>
          </a:xfrm>
          <a:prstGeom prst="rect">
            <a:avLst/>
          </a:prstGeom>
        </p:spPr>
      </p:pic>
    </p:spTree>
    <p:extLst>
      <p:ext uri="{BB962C8B-B14F-4D97-AF65-F5344CB8AC3E}">
        <p14:creationId xmlns:p14="http://schemas.microsoft.com/office/powerpoint/2010/main" val="30612528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80655"/>
            <a:ext cx="8229600" cy="597861"/>
          </a:xfrm>
        </p:spPr>
        <p:txBody>
          <a:bodyPr/>
          <a:lstStyle/>
          <a:p>
            <a:r>
              <a:rPr lang="en-US" sz="2800" dirty="0" err="1"/>
              <a:t>Dubins</a:t>
            </a:r>
            <a:r>
              <a:rPr lang="en-US" sz="2800" dirty="0"/>
              <a:t> Path Following Algorithm</a:t>
            </a:r>
          </a:p>
        </p:txBody>
      </p:sp>
      <p:grpSp>
        <p:nvGrpSpPr>
          <p:cNvPr id="29" name="Group 28"/>
          <p:cNvGrpSpPr/>
          <p:nvPr/>
        </p:nvGrpSpPr>
        <p:grpSpPr>
          <a:xfrm>
            <a:off x="676315" y="1090253"/>
            <a:ext cx="6024736" cy="4587216"/>
            <a:chOff x="242643" y="1464493"/>
            <a:chExt cx="6226274" cy="4954933"/>
          </a:xfrm>
        </p:grpSpPr>
        <p:grpSp>
          <p:nvGrpSpPr>
            <p:cNvPr id="22" name="Group 21"/>
            <p:cNvGrpSpPr/>
            <p:nvPr/>
          </p:nvGrpSpPr>
          <p:grpSpPr>
            <a:xfrm rot="21388757">
              <a:off x="1154405" y="2740879"/>
              <a:ext cx="1343557" cy="1636531"/>
              <a:chOff x="1093518" y="2766976"/>
              <a:chExt cx="1343557" cy="1636531"/>
            </a:xfrm>
          </p:grpSpPr>
          <p:sp>
            <p:nvSpPr>
              <p:cNvPr id="76" name="Freeform 75"/>
              <p:cNvSpPr/>
              <p:nvPr/>
            </p:nvSpPr>
            <p:spPr>
              <a:xfrm rot="20891576">
                <a:off x="1093518" y="2767221"/>
                <a:ext cx="1343557" cy="1636286"/>
              </a:xfrm>
              <a:custGeom>
                <a:avLst/>
                <a:gdLst>
                  <a:gd name="connsiteX0" fmla="*/ 0 w 914400"/>
                  <a:gd name="connsiteY0" fmla="*/ 533400 h 1155700"/>
                  <a:gd name="connsiteX1" fmla="*/ 374650 w 914400"/>
                  <a:gd name="connsiteY1" fmla="*/ 44450 h 1155700"/>
                  <a:gd name="connsiteX2" fmla="*/ 914400 w 914400"/>
                  <a:gd name="connsiteY2" fmla="*/ 0 h 1155700"/>
                  <a:gd name="connsiteX3" fmla="*/ 184150 w 914400"/>
                  <a:gd name="connsiteY3" fmla="*/ 1155700 h 1155700"/>
                  <a:gd name="connsiteX4" fmla="*/ 0 w 914400"/>
                  <a:gd name="connsiteY4" fmla="*/ 533400 h 115570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0 w 664440"/>
                  <a:gd name="connsiteY4" fmla="*/ 488950 h 111125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380084 w 664440"/>
                  <a:gd name="connsiteY4" fmla="*/ 809206 h 1111250"/>
                  <a:gd name="connsiteX5" fmla="*/ 0 w 664440"/>
                  <a:gd name="connsiteY5" fmla="*/ 488950 h 1111250"/>
                  <a:gd name="connsiteX0" fmla="*/ 0 w 664440"/>
                  <a:gd name="connsiteY0" fmla="*/ 488950 h 809206"/>
                  <a:gd name="connsiteX1" fmla="*/ 374650 w 664440"/>
                  <a:gd name="connsiteY1" fmla="*/ 0 h 809206"/>
                  <a:gd name="connsiteX2" fmla="*/ 664440 w 664440"/>
                  <a:gd name="connsiteY2" fmla="*/ 344432 h 809206"/>
                  <a:gd name="connsiteX3" fmla="*/ 399872 w 664440"/>
                  <a:gd name="connsiteY3" fmla="*/ 793056 h 809206"/>
                  <a:gd name="connsiteX4" fmla="*/ 380084 w 664440"/>
                  <a:gd name="connsiteY4" fmla="*/ 809206 h 809206"/>
                  <a:gd name="connsiteX5" fmla="*/ 0 w 664440"/>
                  <a:gd name="connsiteY5" fmla="*/ 488950 h 80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440" h="809206">
                    <a:moveTo>
                      <a:pt x="0" y="488950"/>
                    </a:moveTo>
                    <a:lnTo>
                      <a:pt x="374650" y="0"/>
                    </a:lnTo>
                    <a:lnTo>
                      <a:pt x="664440" y="344432"/>
                    </a:lnTo>
                    <a:lnTo>
                      <a:pt x="399872" y="793056"/>
                    </a:lnTo>
                    <a:lnTo>
                      <a:pt x="380084" y="809206"/>
                    </a:lnTo>
                    <a:lnTo>
                      <a:pt x="0" y="488950"/>
                    </a:lnTo>
                    <a:close/>
                  </a:path>
                </a:pathLst>
              </a:cu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9" name="Straight Connector 38"/>
              <p:cNvCxnSpPr>
                <a:stCxn id="76" idx="0"/>
                <a:endCxn id="76" idx="1"/>
              </p:cNvCxnSpPr>
              <p:nvPr/>
            </p:nvCxnSpPr>
            <p:spPr>
              <a:xfrm flipV="1">
                <a:off x="1142630" y="2766976"/>
                <a:ext cx="539242" cy="1122794"/>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grpSp>
          <p:nvGrpSpPr>
            <p:cNvPr id="20" name="Group 19"/>
            <p:cNvGrpSpPr/>
            <p:nvPr/>
          </p:nvGrpSpPr>
          <p:grpSpPr>
            <a:xfrm rot="21194295">
              <a:off x="5125360" y="3958599"/>
              <a:ext cx="1343557" cy="1639052"/>
              <a:chOff x="5125360" y="3958599"/>
              <a:chExt cx="1343557" cy="1639052"/>
            </a:xfrm>
          </p:grpSpPr>
          <p:sp>
            <p:nvSpPr>
              <p:cNvPr id="78" name="Freeform 77"/>
              <p:cNvSpPr/>
              <p:nvPr/>
            </p:nvSpPr>
            <p:spPr>
              <a:xfrm rot="21018412">
                <a:off x="5125360" y="3961365"/>
                <a:ext cx="1343557" cy="1636286"/>
              </a:xfrm>
              <a:custGeom>
                <a:avLst/>
                <a:gdLst>
                  <a:gd name="connsiteX0" fmla="*/ 0 w 914400"/>
                  <a:gd name="connsiteY0" fmla="*/ 533400 h 1155700"/>
                  <a:gd name="connsiteX1" fmla="*/ 374650 w 914400"/>
                  <a:gd name="connsiteY1" fmla="*/ 44450 h 1155700"/>
                  <a:gd name="connsiteX2" fmla="*/ 914400 w 914400"/>
                  <a:gd name="connsiteY2" fmla="*/ 0 h 1155700"/>
                  <a:gd name="connsiteX3" fmla="*/ 184150 w 914400"/>
                  <a:gd name="connsiteY3" fmla="*/ 1155700 h 1155700"/>
                  <a:gd name="connsiteX4" fmla="*/ 0 w 914400"/>
                  <a:gd name="connsiteY4" fmla="*/ 533400 h 115570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0 w 664440"/>
                  <a:gd name="connsiteY4" fmla="*/ 488950 h 111125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380084 w 664440"/>
                  <a:gd name="connsiteY4" fmla="*/ 809206 h 1111250"/>
                  <a:gd name="connsiteX5" fmla="*/ 0 w 664440"/>
                  <a:gd name="connsiteY5" fmla="*/ 488950 h 1111250"/>
                  <a:gd name="connsiteX0" fmla="*/ 0 w 664440"/>
                  <a:gd name="connsiteY0" fmla="*/ 488950 h 809206"/>
                  <a:gd name="connsiteX1" fmla="*/ 374650 w 664440"/>
                  <a:gd name="connsiteY1" fmla="*/ 0 h 809206"/>
                  <a:gd name="connsiteX2" fmla="*/ 664440 w 664440"/>
                  <a:gd name="connsiteY2" fmla="*/ 344432 h 809206"/>
                  <a:gd name="connsiteX3" fmla="*/ 399872 w 664440"/>
                  <a:gd name="connsiteY3" fmla="*/ 793056 h 809206"/>
                  <a:gd name="connsiteX4" fmla="*/ 380084 w 664440"/>
                  <a:gd name="connsiteY4" fmla="*/ 809206 h 809206"/>
                  <a:gd name="connsiteX5" fmla="*/ 0 w 664440"/>
                  <a:gd name="connsiteY5" fmla="*/ 488950 h 80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440" h="809206">
                    <a:moveTo>
                      <a:pt x="0" y="488950"/>
                    </a:moveTo>
                    <a:lnTo>
                      <a:pt x="374650" y="0"/>
                    </a:lnTo>
                    <a:lnTo>
                      <a:pt x="664440" y="344432"/>
                    </a:lnTo>
                    <a:lnTo>
                      <a:pt x="399872" y="793056"/>
                    </a:lnTo>
                    <a:lnTo>
                      <a:pt x="380084" y="809206"/>
                    </a:lnTo>
                    <a:lnTo>
                      <a:pt x="0" y="488950"/>
                    </a:lnTo>
                    <a:close/>
                  </a:path>
                </a:pathLst>
              </a:cu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1" name="Straight Connector 40"/>
              <p:cNvCxnSpPr>
                <a:stCxn id="78" idx="0"/>
                <a:endCxn id="78" idx="1"/>
              </p:cNvCxnSpPr>
              <p:nvPr/>
            </p:nvCxnSpPr>
            <p:spPr>
              <a:xfrm flipV="1">
                <a:off x="5163666" y="3958599"/>
                <a:ext cx="580293" cy="1102140"/>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grpSp>
          <p:nvGrpSpPr>
            <p:cNvPr id="21" name="Group 20"/>
            <p:cNvGrpSpPr/>
            <p:nvPr/>
          </p:nvGrpSpPr>
          <p:grpSpPr>
            <a:xfrm>
              <a:off x="3738500" y="4783140"/>
              <a:ext cx="1343557" cy="1636286"/>
              <a:chOff x="3781991" y="4783140"/>
              <a:chExt cx="1343557" cy="1636286"/>
            </a:xfrm>
          </p:grpSpPr>
          <p:sp>
            <p:nvSpPr>
              <p:cNvPr id="77" name="Freeform 76"/>
              <p:cNvSpPr/>
              <p:nvPr/>
            </p:nvSpPr>
            <p:spPr>
              <a:xfrm rot="21131846">
                <a:off x="3781991" y="4783140"/>
                <a:ext cx="1343557" cy="1636286"/>
              </a:xfrm>
              <a:custGeom>
                <a:avLst/>
                <a:gdLst>
                  <a:gd name="connsiteX0" fmla="*/ 0 w 914400"/>
                  <a:gd name="connsiteY0" fmla="*/ 533400 h 1155700"/>
                  <a:gd name="connsiteX1" fmla="*/ 374650 w 914400"/>
                  <a:gd name="connsiteY1" fmla="*/ 44450 h 1155700"/>
                  <a:gd name="connsiteX2" fmla="*/ 914400 w 914400"/>
                  <a:gd name="connsiteY2" fmla="*/ 0 h 1155700"/>
                  <a:gd name="connsiteX3" fmla="*/ 184150 w 914400"/>
                  <a:gd name="connsiteY3" fmla="*/ 1155700 h 1155700"/>
                  <a:gd name="connsiteX4" fmla="*/ 0 w 914400"/>
                  <a:gd name="connsiteY4" fmla="*/ 533400 h 115570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0 w 664440"/>
                  <a:gd name="connsiteY4" fmla="*/ 488950 h 1111250"/>
                  <a:gd name="connsiteX0" fmla="*/ 0 w 664440"/>
                  <a:gd name="connsiteY0" fmla="*/ 488950 h 1111250"/>
                  <a:gd name="connsiteX1" fmla="*/ 374650 w 664440"/>
                  <a:gd name="connsiteY1" fmla="*/ 0 h 1111250"/>
                  <a:gd name="connsiteX2" fmla="*/ 664440 w 664440"/>
                  <a:gd name="connsiteY2" fmla="*/ 344432 h 1111250"/>
                  <a:gd name="connsiteX3" fmla="*/ 184150 w 664440"/>
                  <a:gd name="connsiteY3" fmla="*/ 1111250 h 1111250"/>
                  <a:gd name="connsiteX4" fmla="*/ 380084 w 664440"/>
                  <a:gd name="connsiteY4" fmla="*/ 809206 h 1111250"/>
                  <a:gd name="connsiteX5" fmla="*/ 0 w 664440"/>
                  <a:gd name="connsiteY5" fmla="*/ 488950 h 1111250"/>
                  <a:gd name="connsiteX0" fmla="*/ 0 w 664440"/>
                  <a:gd name="connsiteY0" fmla="*/ 488950 h 809206"/>
                  <a:gd name="connsiteX1" fmla="*/ 374650 w 664440"/>
                  <a:gd name="connsiteY1" fmla="*/ 0 h 809206"/>
                  <a:gd name="connsiteX2" fmla="*/ 664440 w 664440"/>
                  <a:gd name="connsiteY2" fmla="*/ 344432 h 809206"/>
                  <a:gd name="connsiteX3" fmla="*/ 399872 w 664440"/>
                  <a:gd name="connsiteY3" fmla="*/ 793056 h 809206"/>
                  <a:gd name="connsiteX4" fmla="*/ 380084 w 664440"/>
                  <a:gd name="connsiteY4" fmla="*/ 809206 h 809206"/>
                  <a:gd name="connsiteX5" fmla="*/ 0 w 664440"/>
                  <a:gd name="connsiteY5" fmla="*/ 488950 h 809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440" h="809206">
                    <a:moveTo>
                      <a:pt x="0" y="488950"/>
                    </a:moveTo>
                    <a:lnTo>
                      <a:pt x="374650" y="0"/>
                    </a:lnTo>
                    <a:lnTo>
                      <a:pt x="664440" y="344432"/>
                    </a:lnTo>
                    <a:lnTo>
                      <a:pt x="399872" y="793056"/>
                    </a:lnTo>
                    <a:lnTo>
                      <a:pt x="380084" y="809206"/>
                    </a:lnTo>
                    <a:lnTo>
                      <a:pt x="0" y="488950"/>
                    </a:lnTo>
                    <a:close/>
                  </a:path>
                </a:pathLst>
              </a:cu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4" name="Straight Connector 43"/>
              <p:cNvCxnSpPr>
                <a:stCxn id="77" idx="3"/>
                <a:endCxn id="77" idx="2"/>
              </p:cNvCxnSpPr>
              <p:nvPr/>
            </p:nvCxnSpPr>
            <p:spPr>
              <a:xfrm flipV="1">
                <a:off x="4695939" y="5389538"/>
                <a:ext cx="406870" cy="971387"/>
              </a:xfrm>
              <a:prstGeom prst="line">
                <a:avLst/>
              </a:prstGeom>
              <a:ln w="12700" cmpd="sng">
                <a:solidFill>
                  <a:schemeClr val="tx1"/>
                </a:solidFill>
                <a:tailEnd type="none"/>
              </a:ln>
              <a:effectLst/>
            </p:spPr>
            <p:style>
              <a:lnRef idx="2">
                <a:schemeClr val="accent1"/>
              </a:lnRef>
              <a:fillRef idx="0">
                <a:schemeClr val="accent1"/>
              </a:fillRef>
              <a:effectRef idx="1">
                <a:schemeClr val="accent1"/>
              </a:effectRef>
              <a:fontRef idx="minor">
                <a:schemeClr val="tx1"/>
              </a:fontRef>
            </p:style>
          </p:cxnSp>
        </p:grpSp>
        <p:sp>
          <p:nvSpPr>
            <p:cNvPr id="49" name="Oval 48"/>
            <p:cNvSpPr/>
            <p:nvPr/>
          </p:nvSpPr>
          <p:spPr>
            <a:xfrm>
              <a:off x="1043020" y="1952423"/>
              <a:ext cx="1352507" cy="1301148"/>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a:off x="4501331" y="4554719"/>
              <a:ext cx="1352507" cy="1301148"/>
            </a:xfrm>
            <a:prstGeom prst="ellipse">
              <a:avLst/>
            </a:prstGeom>
            <a:noFill/>
            <a:ln>
              <a:solidFill>
                <a:schemeClr val="tx1"/>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Line 19"/>
            <p:cNvSpPr>
              <a:spLocks noChangeShapeType="1"/>
            </p:cNvSpPr>
            <p:nvPr/>
          </p:nvSpPr>
          <p:spPr bwMode="auto">
            <a:xfrm rot="6205887" flipH="1">
              <a:off x="4613887" y="5439421"/>
              <a:ext cx="535702" cy="13566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32" name="Straight Arrow Connector 31"/>
            <p:cNvCxnSpPr/>
            <p:nvPr/>
          </p:nvCxnSpPr>
          <p:spPr>
            <a:xfrm rot="10800000">
              <a:off x="3576831" y="5265214"/>
              <a:ext cx="1352511" cy="539293"/>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3" name="Arc 32"/>
            <p:cNvSpPr/>
            <p:nvPr/>
          </p:nvSpPr>
          <p:spPr>
            <a:xfrm>
              <a:off x="4509891" y="4554717"/>
              <a:ext cx="1343948" cy="1309709"/>
            </a:xfrm>
            <a:prstGeom prst="arc">
              <a:avLst>
                <a:gd name="adj1" fmla="val 17371897"/>
                <a:gd name="adj2" fmla="val 6985009"/>
              </a:avLst>
            </a:prstGeom>
            <a:ln w="19050" cap="flat" cmpd="sng" algn="ctr">
              <a:solidFill>
                <a:schemeClr val="tx1"/>
              </a:solidFill>
              <a:prstDash val="solid"/>
              <a:round/>
              <a:headEnd w="med" len="med"/>
              <a:tailEnd type="stealth"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5" name="Arc 34"/>
            <p:cNvSpPr/>
            <p:nvPr/>
          </p:nvSpPr>
          <p:spPr>
            <a:xfrm>
              <a:off x="4595487" y="5504865"/>
              <a:ext cx="573543" cy="582126"/>
            </a:xfrm>
            <a:prstGeom prst="arc">
              <a:avLst>
                <a:gd name="adj1" fmla="val 16200000"/>
                <a:gd name="adj2" fmla="val 12141198"/>
              </a:avLst>
            </a:prstGeom>
            <a:ln w="12700" cmpd="sng">
              <a:solidFill>
                <a:schemeClr val="tx1"/>
              </a:solidFill>
              <a:prstDash val="sysDash"/>
              <a:tailEnd type="stealt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6" name="Oval 35"/>
            <p:cNvSpPr/>
            <p:nvPr/>
          </p:nvSpPr>
          <p:spPr>
            <a:xfrm>
              <a:off x="5134785" y="5145371"/>
              <a:ext cx="92448" cy="9244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0" name="Straight Arrow Connector 49"/>
            <p:cNvCxnSpPr/>
            <p:nvPr/>
          </p:nvCxnSpPr>
          <p:spPr>
            <a:xfrm rot="10800000" flipV="1">
              <a:off x="242643" y="2106507"/>
              <a:ext cx="1027221" cy="778974"/>
            </a:xfrm>
            <a:prstGeom prst="straightConnector1">
              <a:avLst/>
            </a:prstGeom>
            <a:ln w="12700" cmpd="sng">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51" name="Arc 50"/>
            <p:cNvSpPr/>
            <p:nvPr/>
          </p:nvSpPr>
          <p:spPr>
            <a:xfrm>
              <a:off x="1043020" y="1943865"/>
              <a:ext cx="1343948" cy="1309709"/>
            </a:xfrm>
            <a:prstGeom prst="arc">
              <a:avLst>
                <a:gd name="adj1" fmla="val 6544914"/>
                <a:gd name="adj2" fmla="val 13703602"/>
              </a:avLst>
            </a:prstGeom>
            <a:ln w="19050" cap="flat" cmpd="sng" algn="ctr">
              <a:solidFill>
                <a:schemeClr val="tx1"/>
              </a:solidFill>
              <a:prstDash val="solid"/>
              <a:round/>
              <a:headEnd type="stealth"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3" name="Straight Connector 52"/>
            <p:cNvCxnSpPr>
              <a:endCxn id="33" idx="0"/>
            </p:cNvCxnSpPr>
            <p:nvPr/>
          </p:nvCxnSpPr>
          <p:spPr>
            <a:xfrm>
              <a:off x="1453909" y="3210770"/>
              <a:ext cx="3947509" cy="1379888"/>
            </a:xfrm>
            <a:prstGeom prst="line">
              <a:avLst/>
            </a:prstGeom>
            <a:ln w="19050" cap="flat" cmpd="sng" algn="ctr">
              <a:solidFill>
                <a:schemeClr val="tx1"/>
              </a:solidFill>
              <a:prstDash val="solid"/>
              <a:round/>
              <a:headEnd w="med" len="med"/>
              <a:tailEnd type="stealth" w="med" len="med"/>
            </a:ln>
            <a:effectLst/>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1642371" y="2552052"/>
              <a:ext cx="92448" cy="92448"/>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Line 15"/>
            <p:cNvSpPr>
              <a:spLocks noChangeShapeType="1"/>
            </p:cNvSpPr>
            <p:nvPr/>
          </p:nvSpPr>
          <p:spPr bwMode="auto">
            <a:xfrm>
              <a:off x="1693593" y="2607277"/>
              <a:ext cx="3466872" cy="2568051"/>
            </a:xfrm>
            <a:prstGeom prst="line">
              <a:avLst/>
            </a:prstGeom>
            <a:noFill/>
            <a:ln w="9525">
              <a:solidFill>
                <a:schemeClr val="tx1"/>
              </a:solidFill>
              <a:prstDash val="sysDot"/>
              <a:round/>
              <a:headEnd/>
              <a:tailEnd/>
            </a:ln>
            <a:effectLst/>
          </p:spPr>
          <p:txBody>
            <a:bodyPr>
              <a:prstTxWarp prst="textNoShape">
                <a:avLst/>
              </a:prstTxWarp>
            </a:bodyPr>
            <a:lstStyle/>
            <a:p>
              <a:endParaRPr lang="en-US"/>
            </a:p>
          </p:txBody>
        </p:sp>
        <p:sp>
          <p:nvSpPr>
            <p:cNvPr id="59" name="Arc 58"/>
            <p:cNvSpPr/>
            <p:nvPr/>
          </p:nvSpPr>
          <p:spPr>
            <a:xfrm>
              <a:off x="1030172" y="1858228"/>
              <a:ext cx="573543" cy="582126"/>
            </a:xfrm>
            <a:prstGeom prst="arc">
              <a:avLst>
                <a:gd name="adj1" fmla="val 9694065"/>
                <a:gd name="adj2" fmla="val 15700490"/>
              </a:avLst>
            </a:prstGeom>
            <a:ln w="12700" cmpd="sng">
              <a:solidFill>
                <a:schemeClr val="tx1"/>
              </a:solidFill>
              <a:prstDash val="sysDash"/>
              <a:headEnd type="stealth"/>
              <a:tailEnd type="non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60" name="Straight Connector 59"/>
            <p:cNvCxnSpPr/>
            <p:nvPr/>
          </p:nvCxnSpPr>
          <p:spPr>
            <a:xfrm flipV="1">
              <a:off x="1262419" y="1464493"/>
              <a:ext cx="7445" cy="626215"/>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cxnSp>
          <p:nvCxnSpPr>
            <p:cNvPr id="62" name="Straight Connector 61"/>
            <p:cNvCxnSpPr>
              <a:stCxn id="58" idx="0"/>
              <a:endCxn id="51" idx="2"/>
            </p:cNvCxnSpPr>
            <p:nvPr/>
          </p:nvCxnSpPr>
          <p:spPr>
            <a:xfrm rot="5400000" flipH="1">
              <a:off x="1232561" y="2146247"/>
              <a:ext cx="503729" cy="418333"/>
            </a:xfrm>
            <a:prstGeom prst="line">
              <a:avLst/>
            </a:prstGeom>
            <a:ln w="12700" cmpd="sng">
              <a:solidFill>
                <a:schemeClr val="tx1"/>
              </a:solidFill>
              <a:prstDash val="dash"/>
              <a:tailEnd type="none"/>
            </a:ln>
            <a:effectLst/>
          </p:spPr>
          <p:style>
            <a:lnRef idx="2">
              <a:schemeClr val="accent1"/>
            </a:lnRef>
            <a:fillRef idx="0">
              <a:schemeClr val="accent1"/>
            </a:fillRef>
            <a:effectRef idx="1">
              <a:schemeClr val="accent1"/>
            </a:effectRef>
            <a:fontRef idx="minor">
              <a:schemeClr val="tx1"/>
            </a:fontRef>
          </p:style>
        </p:cxnSp>
        <p:pic>
          <p:nvPicPr>
            <p:cNvPr id="10" name="Picture 9"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9956" y="1811462"/>
              <a:ext cx="190500" cy="152400"/>
            </a:xfrm>
            <a:prstGeom prst="rect">
              <a:avLst/>
            </a:prstGeom>
          </p:spPr>
        </p:pic>
        <p:pic>
          <p:nvPicPr>
            <p:cNvPr id="11" name="Picture 10"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39105" y="5638980"/>
              <a:ext cx="203200" cy="152400"/>
            </a:xfrm>
            <a:prstGeom prst="rect">
              <a:avLst/>
            </a:prstGeom>
          </p:spPr>
        </p:pic>
        <p:pic>
          <p:nvPicPr>
            <p:cNvPr id="12" name="Picture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69201" y="5245182"/>
              <a:ext cx="177800" cy="139700"/>
            </a:xfrm>
            <a:prstGeom prst="rect">
              <a:avLst/>
            </a:prstGeom>
          </p:spPr>
        </p:pic>
        <p:pic>
          <p:nvPicPr>
            <p:cNvPr id="13" name="Picture 12"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72518" y="2409338"/>
              <a:ext cx="177800" cy="139700"/>
            </a:xfrm>
            <a:prstGeom prst="rect">
              <a:avLst/>
            </a:prstGeom>
          </p:spPr>
        </p:pic>
        <p:pic>
          <p:nvPicPr>
            <p:cNvPr id="14" name="Picture 1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3579" y="1843909"/>
              <a:ext cx="342900" cy="139700"/>
            </a:xfrm>
            <a:prstGeom prst="rect">
              <a:avLst/>
            </a:prstGeom>
          </p:spPr>
        </p:pic>
        <p:pic>
          <p:nvPicPr>
            <p:cNvPr id="15" name="Picture 1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43424" y="6028083"/>
              <a:ext cx="203200" cy="139700"/>
            </a:xfrm>
            <a:prstGeom prst="rect">
              <a:avLst/>
            </a:prstGeom>
          </p:spPr>
        </p:pic>
        <p:pic>
          <p:nvPicPr>
            <p:cNvPr id="16" name="Picture 1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10354" y="4016983"/>
              <a:ext cx="241300" cy="177800"/>
            </a:xfrm>
            <a:prstGeom prst="rect">
              <a:avLst/>
            </a:prstGeom>
          </p:spPr>
        </p:pic>
        <p:pic>
          <p:nvPicPr>
            <p:cNvPr id="17" name="Picture 16"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883467" y="5252228"/>
              <a:ext cx="254000" cy="177800"/>
            </a:xfrm>
            <a:prstGeom prst="rect">
              <a:avLst/>
            </a:prstGeom>
          </p:spPr>
        </p:pic>
        <p:pic>
          <p:nvPicPr>
            <p:cNvPr id="18" name="Picture 17"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917670" y="5730668"/>
              <a:ext cx="254000" cy="177800"/>
            </a:xfrm>
            <a:prstGeom prst="rect">
              <a:avLst/>
            </a:prstGeom>
          </p:spPr>
        </p:pic>
        <p:pic>
          <p:nvPicPr>
            <p:cNvPr id="23" name="Picture 22"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76602" y="2790438"/>
              <a:ext cx="177800" cy="177800"/>
            </a:xfrm>
            <a:prstGeom prst="rect">
              <a:avLst/>
            </a:prstGeom>
          </p:spPr>
        </p:pic>
        <p:pic>
          <p:nvPicPr>
            <p:cNvPr id="24" name="Picture 23"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671667" y="5748066"/>
              <a:ext cx="190500" cy="177800"/>
            </a:xfrm>
            <a:prstGeom prst="rect">
              <a:avLst/>
            </a:prstGeom>
          </p:spPr>
        </p:pic>
        <p:pic>
          <p:nvPicPr>
            <p:cNvPr id="25" name="Picture 24"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469900" y="3429460"/>
              <a:ext cx="469900" cy="152400"/>
            </a:xfrm>
            <a:prstGeom prst="rect">
              <a:avLst/>
            </a:prstGeom>
          </p:spPr>
        </p:pic>
        <p:pic>
          <p:nvPicPr>
            <p:cNvPr id="26" name="Picture 25"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516920" y="4447231"/>
              <a:ext cx="482600" cy="152400"/>
            </a:xfrm>
            <a:prstGeom prst="rect">
              <a:avLst/>
            </a:prstGeom>
          </p:spPr>
        </p:pic>
        <p:pic>
          <p:nvPicPr>
            <p:cNvPr id="27" name="Picture 26" descr="latex-image-1.pdf"/>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333962" y="5404110"/>
              <a:ext cx="482600" cy="152400"/>
            </a:xfrm>
            <a:prstGeom prst="rect">
              <a:avLst/>
            </a:prstGeom>
          </p:spPr>
        </p:pic>
      </p:grpSp>
      <p:pic>
        <p:nvPicPr>
          <p:cNvPr id="5" name="Picture 4"/>
          <p:cNvPicPr>
            <a:picLocks noChangeAspect="1"/>
          </p:cNvPicPr>
          <p:nvPr/>
        </p:nvPicPr>
        <p:blipFill>
          <a:blip r:embed="rId17"/>
          <a:stretch>
            <a:fillRect/>
          </a:stretch>
        </p:blipFill>
        <p:spPr>
          <a:xfrm>
            <a:off x="7288431" y="678516"/>
            <a:ext cx="3712429" cy="5707999"/>
          </a:xfrm>
          <a:prstGeom prst="rect">
            <a:avLst/>
          </a:prstGeom>
        </p:spPr>
      </p:pic>
    </p:spTree>
    <p:extLst>
      <p:ext uri="{BB962C8B-B14F-4D97-AF65-F5344CB8AC3E}">
        <p14:creationId xmlns:p14="http://schemas.microsoft.com/office/powerpoint/2010/main" val="38626412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Dubins</a:t>
            </a:r>
            <a:r>
              <a:rPr lang="en-US" dirty="0"/>
              <a:t> Path Following Results</a:t>
            </a:r>
          </a:p>
        </p:txBody>
      </p:sp>
      <p:pic>
        <p:nvPicPr>
          <p:cNvPr id="4" name="Picture 3" descr="path-waypoints-dubin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5417" y="831849"/>
            <a:ext cx="7154809" cy="5573937"/>
          </a:xfrm>
          <a:prstGeom prst="rect">
            <a:avLst/>
          </a:prstGeom>
        </p:spPr>
      </p:pic>
    </p:spTree>
    <p:extLst>
      <p:ext uri="{BB962C8B-B14F-4D97-AF65-F5344CB8AC3E}">
        <p14:creationId xmlns:p14="http://schemas.microsoft.com/office/powerpoint/2010/main" val="31825859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4D4DC-A11F-C246-A332-820E62ABAE0A}"/>
              </a:ext>
            </a:extLst>
          </p:cNvPr>
          <p:cNvSpPr>
            <a:spLocks noGrp="1"/>
          </p:cNvSpPr>
          <p:nvPr>
            <p:ph type="title"/>
          </p:nvPr>
        </p:nvSpPr>
        <p:spPr/>
        <p:txBody>
          <a:bodyPr/>
          <a:lstStyle/>
          <a:p>
            <a:endParaRPr lang="en-US"/>
          </a:p>
        </p:txBody>
      </p:sp>
      <p:sp>
        <p:nvSpPr>
          <p:cNvPr id="3" name="TextBox 2">
            <a:extLst>
              <a:ext uri="{FF2B5EF4-FFF2-40B4-BE49-F238E27FC236}">
                <a16:creationId xmlns:a16="http://schemas.microsoft.com/office/drawing/2014/main" id="{30A380EF-94D2-E744-8619-6CCF37767C24}"/>
              </a:ext>
            </a:extLst>
          </p:cNvPr>
          <p:cNvSpPr txBox="1"/>
          <p:nvPr/>
        </p:nvSpPr>
        <p:spPr>
          <a:xfrm>
            <a:off x="2019868" y="2647665"/>
            <a:ext cx="7750840" cy="369332"/>
          </a:xfrm>
          <a:prstGeom prst="rect">
            <a:avLst/>
          </a:prstGeom>
          <a:noFill/>
        </p:spPr>
        <p:txBody>
          <a:bodyPr wrap="none" rtlCol="0">
            <a:spAutoFit/>
          </a:bodyPr>
          <a:lstStyle/>
          <a:p>
            <a:r>
              <a:rPr lang="en-US" dirty="0">
                <a:solidFill>
                  <a:srgbClr val="FF0000"/>
                </a:solidFill>
              </a:rPr>
              <a:t>Need to incorporate in this next set of slides into book, and also slide deck.</a:t>
            </a:r>
          </a:p>
        </p:txBody>
      </p:sp>
    </p:spTree>
    <p:extLst>
      <p:ext uri="{BB962C8B-B14F-4D97-AF65-F5344CB8AC3E}">
        <p14:creationId xmlns:p14="http://schemas.microsoft.com/office/powerpoint/2010/main" val="10794010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0BB1B-5CC3-804F-B9DA-F68EEFDB7D24}"/>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0DE168AD-8AA0-8E48-85CA-0989B37A407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53352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Path Definition</a:t>
            </a:r>
          </a:p>
        </p:txBody>
      </p:sp>
      <p:cxnSp>
        <p:nvCxnSpPr>
          <p:cNvPr id="11" name="Straight Connector 10"/>
          <p:cNvCxnSpPr/>
          <p:nvPr/>
        </p:nvCxnSpPr>
        <p:spPr>
          <a:xfrm flipV="1">
            <a:off x="2360084" y="3767666"/>
            <a:ext cx="1153584" cy="1121834"/>
          </a:xfrm>
          <a:prstGeom prst="line">
            <a:avLst/>
          </a:prstGeom>
          <a:ln w="12700" cmpd="sng">
            <a:headEnd type="none"/>
            <a:tailEnd type="none"/>
          </a:ln>
        </p:spPr>
        <p:style>
          <a:lnRef idx="1">
            <a:schemeClr val="dk1"/>
          </a:lnRef>
          <a:fillRef idx="0">
            <a:schemeClr val="dk1"/>
          </a:fillRef>
          <a:effectRef idx="0">
            <a:schemeClr val="dk1"/>
          </a:effectRef>
          <a:fontRef idx="minor">
            <a:schemeClr val="tx1"/>
          </a:fontRef>
        </p:style>
      </p:cxnSp>
      <p:cxnSp>
        <p:nvCxnSpPr>
          <p:cNvPr id="12" name="Straight Connector 11"/>
          <p:cNvCxnSpPr/>
          <p:nvPr/>
        </p:nvCxnSpPr>
        <p:spPr>
          <a:xfrm>
            <a:off x="3513667" y="3767668"/>
            <a:ext cx="1111250" cy="95249"/>
          </a:xfrm>
          <a:prstGeom prst="line">
            <a:avLst/>
          </a:prstGeom>
          <a:ln w="12700" cmpd="sng">
            <a:headEnd type="none"/>
            <a:tailEnd type="none"/>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flipH="1" flipV="1">
            <a:off x="4622802" y="3860800"/>
            <a:ext cx="520699" cy="1314450"/>
          </a:xfrm>
          <a:prstGeom prst="line">
            <a:avLst/>
          </a:prstGeom>
          <a:ln w="12700" cmpd="sng">
            <a:headEnd type="none"/>
            <a:tailEnd type="none"/>
          </a:ln>
        </p:spPr>
        <p:style>
          <a:lnRef idx="1">
            <a:schemeClr val="dk1"/>
          </a:lnRef>
          <a:fillRef idx="0">
            <a:schemeClr val="dk1"/>
          </a:fillRef>
          <a:effectRef idx="0">
            <a:schemeClr val="dk1"/>
          </a:effectRef>
          <a:fontRef idx="minor">
            <a:schemeClr val="tx1"/>
          </a:fontRef>
        </p:style>
      </p:cxnSp>
      <p:cxnSp>
        <p:nvCxnSpPr>
          <p:cNvPr id="14" name="Straight Connector 13"/>
          <p:cNvCxnSpPr/>
          <p:nvPr/>
        </p:nvCxnSpPr>
        <p:spPr>
          <a:xfrm>
            <a:off x="5145617" y="5177369"/>
            <a:ext cx="1119716" cy="230715"/>
          </a:xfrm>
          <a:prstGeom prst="line">
            <a:avLst/>
          </a:prstGeom>
          <a:ln w="12700" cmpd="sng">
            <a:headEnd type="none"/>
            <a:tailEnd type="none"/>
          </a:ln>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flipV="1">
            <a:off x="7287684" y="4334932"/>
            <a:ext cx="1153584" cy="1121834"/>
          </a:xfrm>
          <a:prstGeom prst="line">
            <a:avLst/>
          </a:prstGeom>
          <a:ln w="12700" cmpd="sng">
            <a:headEnd type="none"/>
            <a:tailEnd type="none"/>
          </a:ln>
        </p:spPr>
        <p:style>
          <a:lnRef idx="1">
            <a:schemeClr val="dk1"/>
          </a:lnRef>
          <a:fillRef idx="0">
            <a:schemeClr val="dk1"/>
          </a:fillRef>
          <a:effectRef idx="0">
            <a:schemeClr val="dk1"/>
          </a:effectRef>
          <a:fontRef idx="minor">
            <a:schemeClr val="tx1"/>
          </a:fontRef>
        </p:style>
      </p:cxnSp>
      <p:cxnSp>
        <p:nvCxnSpPr>
          <p:cNvPr id="19" name="Straight Connector 18"/>
          <p:cNvCxnSpPr/>
          <p:nvPr/>
        </p:nvCxnSpPr>
        <p:spPr>
          <a:xfrm flipV="1">
            <a:off x="8445501" y="4011084"/>
            <a:ext cx="1449917" cy="317501"/>
          </a:xfrm>
          <a:prstGeom prst="line">
            <a:avLst/>
          </a:prstGeom>
          <a:ln w="12700" cmpd="sng">
            <a:headEnd type="none"/>
            <a:tailEnd type="none"/>
          </a:ln>
        </p:spPr>
        <p:style>
          <a:lnRef idx="1">
            <a:schemeClr val="dk1"/>
          </a:lnRef>
          <a:fillRef idx="0">
            <a:schemeClr val="dk1"/>
          </a:fillRef>
          <a:effectRef idx="0">
            <a:schemeClr val="dk1"/>
          </a:effectRef>
          <a:fontRef idx="minor">
            <a:schemeClr val="tx1"/>
          </a:fontRef>
        </p:style>
      </p:cxnSp>
      <p:pic>
        <p:nvPicPr>
          <p:cNvPr id="22" name="Picture 21"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2317" y="5439833"/>
            <a:ext cx="330200" cy="63500"/>
          </a:xfrm>
          <a:prstGeom prst="rect">
            <a:avLst/>
          </a:prstGeom>
        </p:spPr>
      </p:pic>
      <p:pic>
        <p:nvPicPr>
          <p:cNvPr id="23" name="Picture 2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35717" y="4961467"/>
            <a:ext cx="279400" cy="152400"/>
          </a:xfrm>
          <a:prstGeom prst="rect">
            <a:avLst/>
          </a:prstGeom>
        </p:spPr>
      </p:pic>
      <p:pic>
        <p:nvPicPr>
          <p:cNvPr id="24" name="Picture 23"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73966" y="3543300"/>
            <a:ext cx="279400" cy="152400"/>
          </a:xfrm>
          <a:prstGeom prst="rect">
            <a:avLst/>
          </a:prstGeom>
        </p:spPr>
      </p:pic>
      <p:pic>
        <p:nvPicPr>
          <p:cNvPr id="25" name="Picture 24"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22800" y="3691467"/>
            <a:ext cx="279400" cy="152400"/>
          </a:xfrm>
          <a:prstGeom prst="rect">
            <a:avLst/>
          </a:prstGeom>
        </p:spPr>
      </p:pic>
      <p:pic>
        <p:nvPicPr>
          <p:cNvPr id="26" name="Picture 25"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97967" y="5236633"/>
            <a:ext cx="279400" cy="152400"/>
          </a:xfrm>
          <a:prstGeom prst="rect">
            <a:avLst/>
          </a:prstGeom>
        </p:spPr>
      </p:pic>
      <p:pic>
        <p:nvPicPr>
          <p:cNvPr id="27" name="Picture 26"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104717" y="4093633"/>
            <a:ext cx="533400" cy="152400"/>
          </a:xfrm>
          <a:prstGeom prst="rect">
            <a:avLst/>
          </a:prstGeom>
        </p:spPr>
      </p:pic>
      <p:pic>
        <p:nvPicPr>
          <p:cNvPr id="28" name="Picture 27"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774767" y="3839633"/>
            <a:ext cx="304800" cy="152400"/>
          </a:xfrm>
          <a:prstGeom prst="rect">
            <a:avLst/>
          </a:prstGeom>
        </p:spPr>
      </p:pic>
      <p:pic>
        <p:nvPicPr>
          <p:cNvPr id="2" name="Picture 1"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38038" y="1149910"/>
            <a:ext cx="8571787" cy="1868457"/>
          </a:xfrm>
          <a:prstGeom prst="rect">
            <a:avLst/>
          </a:prstGeom>
        </p:spPr>
      </p:pic>
    </p:spTree>
    <p:extLst>
      <p:ext uri="{BB962C8B-B14F-4D97-AF65-F5344CB8AC3E}">
        <p14:creationId xmlns:p14="http://schemas.microsoft.com/office/powerpoint/2010/main" val="8340722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0BB1B-5CC3-804F-B9DA-F68EEFDB7D24}"/>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291347BB-A253-CF4B-BE53-CD69E4A10FB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029414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0BB1B-5CC3-804F-B9DA-F68EEFDB7D24}"/>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9324C927-21CE-0345-8173-FFE30C456BA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8825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0BB1B-5CC3-804F-B9DA-F68EEFDB7D24}"/>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82E1B17D-E92E-7145-8C55-D8987CB32D0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9822411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435F7-E314-044B-9B4E-355D6E360133}"/>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BF2F375C-15C5-354E-A8B5-7B9D63A587E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5258366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012BB-F424-E946-BCBE-7858DA258935}"/>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70A2000B-219F-6C47-AB7E-6435A888D8B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297512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B39A3-025A-A34D-B2B3-21CDF25B4965}"/>
              </a:ext>
            </a:extLst>
          </p:cNvPr>
          <p:cNvSpPr>
            <a:spLocks noGrp="1"/>
          </p:cNvSpPr>
          <p:nvPr>
            <p:ph type="title"/>
          </p:nvPr>
        </p:nvSpPr>
        <p:spPr/>
        <p:txBody>
          <a:bodyPr/>
          <a:lstStyle/>
          <a:p>
            <a:endParaRPr lang="en-US"/>
          </a:p>
        </p:txBody>
      </p:sp>
      <p:sp>
        <p:nvSpPr>
          <p:cNvPr id="3" name="TextBox 2">
            <a:extLst>
              <a:ext uri="{FF2B5EF4-FFF2-40B4-BE49-F238E27FC236}">
                <a16:creationId xmlns:a16="http://schemas.microsoft.com/office/drawing/2014/main" id="{C63287C3-46B1-D545-9EC4-B6A7794D9349}"/>
              </a:ext>
            </a:extLst>
          </p:cNvPr>
          <p:cNvSpPr txBox="1"/>
          <p:nvPr/>
        </p:nvSpPr>
        <p:spPr>
          <a:xfrm>
            <a:off x="2033517" y="1746913"/>
            <a:ext cx="7246962" cy="1200329"/>
          </a:xfrm>
          <a:prstGeom prst="rect">
            <a:avLst/>
          </a:prstGeom>
          <a:noFill/>
        </p:spPr>
        <p:txBody>
          <a:bodyPr wrap="square" rtlCol="0">
            <a:spAutoFit/>
          </a:bodyPr>
          <a:lstStyle/>
          <a:p>
            <a:r>
              <a:rPr lang="en-US" dirty="0">
                <a:solidFill>
                  <a:srgbClr val="FF0000"/>
                </a:solidFill>
              </a:rPr>
              <a:t>The best way to do this is check distance along circles and straight lines.  If it is small, then just transition to the next segment.</a:t>
            </a:r>
          </a:p>
          <a:p>
            <a:endParaRPr lang="en-US" dirty="0"/>
          </a:p>
          <a:p>
            <a:endParaRPr lang="en-US" dirty="0"/>
          </a:p>
        </p:txBody>
      </p:sp>
    </p:spTree>
    <p:extLst>
      <p:ext uri="{BB962C8B-B14F-4D97-AF65-F5344CB8AC3E}">
        <p14:creationId xmlns:p14="http://schemas.microsoft.com/office/powerpoint/2010/main" val="15696760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9E4C4-4823-B449-9A8F-0812168782DE}"/>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13CE2820-08DF-6E4B-9620-016345A7D48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145726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Dubins</a:t>
            </a:r>
            <a:r>
              <a:rPr lang="en-US" dirty="0"/>
              <a:t> Airplane Model</a:t>
            </a:r>
          </a:p>
        </p:txBody>
      </p:sp>
      <p:sp>
        <p:nvSpPr>
          <p:cNvPr id="3" name="Rectangle 2"/>
          <p:cNvSpPr/>
          <p:nvPr/>
        </p:nvSpPr>
        <p:spPr>
          <a:xfrm>
            <a:off x="764275" y="1139745"/>
            <a:ext cx="10968618" cy="523220"/>
          </a:xfrm>
          <a:prstGeom prst="rect">
            <a:avLst/>
          </a:prstGeom>
        </p:spPr>
        <p:txBody>
          <a:bodyPr wrap="square">
            <a:spAutoFit/>
          </a:bodyPr>
          <a:lstStyle/>
          <a:p>
            <a:r>
              <a:rPr lang="en-US" sz="1400" dirty="0">
                <a:latin typeface="Cambria" charset="0"/>
                <a:ea typeface="Times New Roman" charset="0"/>
              </a:rPr>
              <a:t>Adapted from:  Mark Owen, Randal W. Beard, Timothy W. McLain, “Implementing </a:t>
            </a:r>
            <a:r>
              <a:rPr lang="en-US" sz="1400" dirty="0" err="1">
                <a:latin typeface="Cambria" charset="0"/>
                <a:ea typeface="Times New Roman" charset="0"/>
              </a:rPr>
              <a:t>Dubins</a:t>
            </a:r>
            <a:r>
              <a:rPr lang="en-US" sz="1400" dirty="0">
                <a:latin typeface="Cambria" charset="0"/>
                <a:ea typeface="Times New Roman" charset="0"/>
              </a:rPr>
              <a:t> Airplane Paths on Fixed-wing UAVs,” </a:t>
            </a:r>
            <a:r>
              <a:rPr lang="en-US" sz="1400" i="1" dirty="0">
                <a:latin typeface="Cambria" charset="0"/>
                <a:ea typeface="Times New Roman" charset="0"/>
              </a:rPr>
              <a:t>Handbook of Unmanned Aerial Vehicles,</a:t>
            </a:r>
            <a:r>
              <a:rPr lang="en-US" sz="1400" dirty="0">
                <a:latin typeface="Cambria" charset="0"/>
                <a:ea typeface="Times New Roman" charset="0"/>
              </a:rPr>
              <a:t> ed. </a:t>
            </a:r>
            <a:r>
              <a:rPr lang="en-US" sz="1400" dirty="0" err="1">
                <a:latin typeface="Cambria" charset="0"/>
                <a:ea typeface="Times New Roman" charset="0"/>
              </a:rPr>
              <a:t>Kimon</a:t>
            </a:r>
            <a:r>
              <a:rPr lang="en-US" sz="1400" dirty="0">
                <a:latin typeface="Cambria" charset="0"/>
                <a:ea typeface="Times New Roman" charset="0"/>
              </a:rPr>
              <a:t> P. </a:t>
            </a:r>
            <a:r>
              <a:rPr lang="en-US" sz="1400" dirty="0" err="1">
                <a:latin typeface="Cambria" charset="0"/>
                <a:ea typeface="Times New Roman" charset="0"/>
              </a:rPr>
              <a:t>Valavanis</a:t>
            </a:r>
            <a:r>
              <a:rPr lang="en-US" sz="1400" dirty="0">
                <a:latin typeface="Cambria" charset="0"/>
                <a:ea typeface="Times New Roman" charset="0"/>
              </a:rPr>
              <a:t>, George J. </a:t>
            </a:r>
            <a:r>
              <a:rPr lang="en-US" sz="1400" dirty="0" err="1">
                <a:latin typeface="Cambria" charset="0"/>
                <a:ea typeface="Times New Roman" charset="0"/>
              </a:rPr>
              <a:t>Vachtsevanos</a:t>
            </a:r>
            <a:r>
              <a:rPr lang="en-US" sz="1400" dirty="0">
                <a:latin typeface="Cambria" charset="0"/>
                <a:ea typeface="Times New Roman" charset="0"/>
              </a:rPr>
              <a:t>, Springer </a:t>
            </a:r>
            <a:r>
              <a:rPr lang="en-US" sz="1400" dirty="0" err="1">
                <a:latin typeface="Cambria" charset="0"/>
                <a:ea typeface="Times New Roman" charset="0"/>
              </a:rPr>
              <a:t>Verlag</a:t>
            </a:r>
            <a:r>
              <a:rPr lang="en-US" sz="1400" dirty="0">
                <a:latin typeface="Cambria" charset="0"/>
                <a:ea typeface="Times New Roman" charset="0"/>
              </a:rPr>
              <a:t>, Section XII, Chapter 68, p. 1677-1702, 2014.</a:t>
            </a:r>
            <a:r>
              <a:rPr lang="en-US" sz="1400" dirty="0"/>
              <a:t> </a:t>
            </a:r>
          </a:p>
        </p:txBody>
      </p:sp>
      <p:grpSp>
        <p:nvGrpSpPr>
          <p:cNvPr id="6" name="Group 5"/>
          <p:cNvGrpSpPr/>
          <p:nvPr/>
        </p:nvGrpSpPr>
        <p:grpSpPr>
          <a:xfrm>
            <a:off x="6519334" y="2073181"/>
            <a:ext cx="5063066" cy="4368562"/>
            <a:chOff x="3046413" y="239183"/>
            <a:chExt cx="5703887" cy="5412317"/>
          </a:xfrm>
        </p:grpSpPr>
        <p:sp>
          <p:nvSpPr>
            <p:cNvPr id="7" name="Line 9"/>
            <p:cNvSpPr>
              <a:spLocks noChangeShapeType="1"/>
            </p:cNvSpPr>
            <p:nvPr/>
          </p:nvSpPr>
          <p:spPr bwMode="auto">
            <a:xfrm>
              <a:off x="4511007" y="2139951"/>
              <a:ext cx="0" cy="2483028"/>
            </a:xfrm>
            <a:prstGeom prst="line">
              <a:avLst/>
            </a:prstGeom>
            <a:noFill/>
            <a:ln w="9525">
              <a:solidFill>
                <a:schemeClr val="bg1">
                  <a:lumMod val="50000"/>
                </a:schemeClr>
              </a:solidFill>
              <a:prstDash val="dash"/>
              <a:round/>
              <a:headEnd/>
              <a:tailEnd/>
            </a:ln>
          </p:spPr>
          <p:txBody>
            <a:bodyPr>
              <a:prstTxWarp prst="textNoShape">
                <a:avLst/>
              </a:prstTxWarp>
            </a:bodyPr>
            <a:lstStyle/>
            <a:p>
              <a:endParaRPr lang="en-US"/>
            </a:p>
          </p:txBody>
        </p:sp>
        <p:sp>
          <p:nvSpPr>
            <p:cNvPr id="8" name="Text Box 15"/>
            <p:cNvSpPr txBox="1">
              <a:spLocks noChangeArrowheads="1"/>
            </p:cNvSpPr>
            <p:nvPr/>
          </p:nvSpPr>
          <p:spPr bwMode="auto">
            <a:xfrm>
              <a:off x="5796880" y="5015099"/>
              <a:ext cx="2428184" cy="338801"/>
            </a:xfrm>
            <a:prstGeom prst="rect">
              <a:avLst/>
            </a:prstGeom>
            <a:noFill/>
            <a:ln w="9525">
              <a:noFill/>
              <a:miter lim="800000"/>
              <a:headEnd/>
              <a:tailEnd/>
            </a:ln>
          </p:spPr>
          <p:txBody>
            <a:bodyPr wrap="none">
              <a:prstTxWarp prst="textNoShape">
                <a:avLst/>
              </a:prstTxWarp>
              <a:spAutoFit/>
            </a:bodyPr>
            <a:lstStyle/>
            <a:p>
              <a:r>
                <a:rPr lang="en-US" sz="800" dirty="0">
                  <a:solidFill>
                    <a:srgbClr val="000000"/>
                  </a:solidFill>
                  <a:latin typeface="Calibri" charset="0"/>
                  <a:ea typeface="Calibri" charset="0"/>
                  <a:cs typeface="Calibri" charset="0"/>
                </a:rPr>
                <a:t>Flight path projected onto ground</a:t>
              </a:r>
            </a:p>
          </p:txBody>
        </p:sp>
        <p:sp>
          <p:nvSpPr>
            <p:cNvPr id="9" name="Line 20"/>
            <p:cNvSpPr>
              <a:spLocks noChangeShapeType="1"/>
            </p:cNvSpPr>
            <p:nvPr/>
          </p:nvSpPr>
          <p:spPr bwMode="auto">
            <a:xfrm flipV="1">
              <a:off x="4505324" y="1617624"/>
              <a:ext cx="3140076" cy="515976"/>
            </a:xfrm>
            <a:prstGeom prst="line">
              <a:avLst/>
            </a:prstGeom>
            <a:noFill/>
            <a:ln w="12700" cap="flat" cmpd="sng" algn="ctr">
              <a:solidFill>
                <a:schemeClr val="tx1">
                  <a:lumMod val="50000"/>
                  <a:lumOff val="50000"/>
                </a:schemeClr>
              </a:solidFill>
              <a:prstDash val="solid"/>
              <a:round/>
              <a:headEnd type="none" w="med" len="med"/>
              <a:tailEnd type="triangle" w="sm" len="lg"/>
            </a:ln>
          </p:spPr>
          <p:txBody>
            <a:bodyPr>
              <a:prstTxWarp prst="textNoShape">
                <a:avLst/>
              </a:prstTxWarp>
            </a:bodyPr>
            <a:lstStyle/>
            <a:p>
              <a:pPr>
                <a:defRPr/>
              </a:pPr>
              <a:endParaRPr lang="en-US">
                <a:latin typeface="Arial" pitchFamily="-111" charset="0"/>
                <a:ea typeface="Arial" pitchFamily="-111" charset="0"/>
                <a:cs typeface="Arial" pitchFamily="-111" charset="0"/>
              </a:endParaRPr>
            </a:p>
          </p:txBody>
        </p:sp>
        <p:sp>
          <p:nvSpPr>
            <p:cNvPr id="10" name="Line 24"/>
            <p:cNvSpPr>
              <a:spLocks noChangeShapeType="1"/>
            </p:cNvSpPr>
            <p:nvPr/>
          </p:nvSpPr>
          <p:spPr bwMode="auto">
            <a:xfrm flipH="1" flipV="1">
              <a:off x="7640466" y="326060"/>
              <a:ext cx="0" cy="1293431"/>
            </a:xfrm>
            <a:prstGeom prst="line">
              <a:avLst/>
            </a:prstGeom>
            <a:noFill/>
            <a:ln w="12700" cap="flat" cmpd="sng" algn="ctr">
              <a:solidFill>
                <a:schemeClr val="tx1">
                  <a:lumMod val="50000"/>
                  <a:lumOff val="50000"/>
                </a:schemeClr>
              </a:solidFill>
              <a:prstDash val="solid"/>
              <a:round/>
              <a:headEnd type="none" w="med" len="med"/>
              <a:tailEnd type="triangle" w="sm" len="lg"/>
            </a:ln>
          </p:spPr>
          <p:txBody>
            <a:bodyPr>
              <a:prstTxWarp prst="textNoShape">
                <a:avLst/>
              </a:prstTxWarp>
            </a:bodyPr>
            <a:lstStyle/>
            <a:p>
              <a:pPr>
                <a:defRPr/>
              </a:pPr>
              <a:endParaRPr lang="en-US">
                <a:latin typeface="Arial" pitchFamily="-111" charset="0"/>
                <a:ea typeface="Arial" pitchFamily="-111" charset="0"/>
                <a:cs typeface="Arial" pitchFamily="-111" charset="0"/>
              </a:endParaRPr>
            </a:p>
          </p:txBody>
        </p:sp>
        <p:sp>
          <p:nvSpPr>
            <p:cNvPr id="11" name="Arc 10"/>
            <p:cNvSpPr/>
            <p:nvPr/>
          </p:nvSpPr>
          <p:spPr bwMode="auto">
            <a:xfrm>
              <a:off x="3514725" y="1333500"/>
              <a:ext cx="1670050" cy="1428750"/>
            </a:xfrm>
            <a:prstGeom prst="arc">
              <a:avLst>
                <a:gd name="adj1" fmla="val 20453355"/>
                <a:gd name="adj2" fmla="val 21516076"/>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prstTxWarp prst="textNoShape">
                <a:avLst/>
              </a:prstTxWarp>
            </a:bodyPr>
            <a:lstStyle/>
            <a:p>
              <a:pPr algn="ctr"/>
              <a:endParaRPr lang="en-US"/>
            </a:p>
          </p:txBody>
        </p:sp>
        <p:cxnSp>
          <p:nvCxnSpPr>
            <p:cNvPr id="12" name="Straight Connector 11"/>
            <p:cNvCxnSpPr/>
            <p:nvPr/>
          </p:nvCxnSpPr>
          <p:spPr bwMode="auto">
            <a:xfrm flipV="1">
              <a:off x="4514850" y="3804797"/>
              <a:ext cx="1917700" cy="825941"/>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sp>
          <p:nvSpPr>
            <p:cNvPr id="14" name="Line 9"/>
            <p:cNvSpPr>
              <a:spLocks noChangeShapeType="1"/>
            </p:cNvSpPr>
            <p:nvPr/>
          </p:nvSpPr>
          <p:spPr bwMode="auto">
            <a:xfrm>
              <a:off x="7641568" y="1657420"/>
              <a:ext cx="0" cy="2457380"/>
            </a:xfrm>
            <a:prstGeom prst="line">
              <a:avLst/>
            </a:prstGeom>
            <a:noFill/>
            <a:ln w="9525">
              <a:solidFill>
                <a:schemeClr val="bg1">
                  <a:lumMod val="50000"/>
                </a:schemeClr>
              </a:solidFill>
              <a:prstDash val="dash"/>
              <a:round/>
              <a:headEnd/>
              <a:tailEnd/>
            </a:ln>
          </p:spPr>
          <p:txBody>
            <a:bodyPr>
              <a:prstTxWarp prst="textNoShape">
                <a:avLst/>
              </a:prstTxWarp>
            </a:bodyPr>
            <a:lstStyle/>
            <a:p>
              <a:endParaRPr lang="en-US"/>
            </a:p>
          </p:txBody>
        </p:sp>
        <p:sp>
          <p:nvSpPr>
            <p:cNvPr id="15" name="Arc 14"/>
            <p:cNvSpPr/>
            <p:nvPr/>
          </p:nvSpPr>
          <p:spPr bwMode="auto">
            <a:xfrm>
              <a:off x="3851275" y="4171950"/>
              <a:ext cx="1670050" cy="787400"/>
            </a:xfrm>
            <a:prstGeom prst="arc">
              <a:avLst>
                <a:gd name="adj1" fmla="val 20192639"/>
                <a:gd name="adj2" fmla="val 21181920"/>
              </a:avLst>
            </a:prstGeom>
            <a:ln w="12700" cap="flat" cmpd="sng" algn="ctr">
              <a:solidFill>
                <a:schemeClr val="tx1"/>
              </a:solidFill>
              <a:prstDash val="solid"/>
              <a:round/>
              <a:headEnd type="none" w="sm" len="med"/>
              <a:tailEnd type="triangle" w="sm" len="med"/>
            </a:ln>
            <a:effectLst/>
          </p:spPr>
          <p:style>
            <a:lnRef idx="2">
              <a:schemeClr val="accent1"/>
            </a:lnRef>
            <a:fillRef idx="0">
              <a:schemeClr val="accent1"/>
            </a:fillRef>
            <a:effectRef idx="1">
              <a:schemeClr val="accent1"/>
            </a:effectRef>
            <a:fontRef idx="minor">
              <a:schemeClr val="tx1"/>
            </a:fontRef>
          </p:style>
          <p:txBody>
            <a:bodyPr anchor="ctr">
              <a:prstTxWarp prst="textNoShape">
                <a:avLst/>
              </a:prstTxWarp>
            </a:bodyPr>
            <a:lstStyle/>
            <a:p>
              <a:pPr algn="ctr"/>
              <a:endParaRPr lang="en-US"/>
            </a:p>
          </p:txBody>
        </p:sp>
        <p:sp>
          <p:nvSpPr>
            <p:cNvPr id="16" name="Text Box 15"/>
            <p:cNvSpPr txBox="1">
              <a:spLocks noChangeArrowheads="1"/>
            </p:cNvSpPr>
            <p:nvPr/>
          </p:nvSpPr>
          <p:spPr bwMode="auto">
            <a:xfrm>
              <a:off x="6044544" y="2354399"/>
              <a:ext cx="1692813" cy="532400"/>
            </a:xfrm>
            <a:prstGeom prst="rect">
              <a:avLst/>
            </a:prstGeom>
            <a:noFill/>
            <a:ln w="9525">
              <a:noFill/>
              <a:miter lim="800000"/>
              <a:headEnd/>
              <a:tailEnd/>
            </a:ln>
          </p:spPr>
          <p:txBody>
            <a:bodyPr wrap="none">
              <a:prstTxWarp prst="textNoShape">
                <a:avLst/>
              </a:prstTxWarp>
              <a:spAutoFit/>
            </a:bodyPr>
            <a:lstStyle/>
            <a:p>
              <a:r>
                <a:rPr lang="en-US" sz="800" dirty="0">
                  <a:latin typeface="Calibri" charset="0"/>
                  <a:ea typeface="Calibri" charset="0"/>
                  <a:cs typeface="Calibri" charset="0"/>
                </a:rPr>
                <a:t>horizontal component</a:t>
              </a:r>
            </a:p>
            <a:p>
              <a:r>
                <a:rPr lang="en-US" sz="800" dirty="0">
                  <a:latin typeface="Calibri" charset="0"/>
                  <a:ea typeface="Calibri" charset="0"/>
                  <a:cs typeface="Calibri" charset="0"/>
                </a:rPr>
                <a:t>of airspeed vector</a:t>
              </a:r>
            </a:p>
          </p:txBody>
        </p:sp>
        <p:sp>
          <p:nvSpPr>
            <p:cNvPr id="17" name="Arc 16"/>
            <p:cNvSpPr/>
            <p:nvPr/>
          </p:nvSpPr>
          <p:spPr bwMode="auto">
            <a:xfrm>
              <a:off x="6188075" y="2578100"/>
              <a:ext cx="612775" cy="3073400"/>
            </a:xfrm>
            <a:prstGeom prst="arc">
              <a:avLst>
                <a:gd name="adj1" fmla="val 8589954"/>
                <a:gd name="adj2" fmla="val 15760812"/>
              </a:avLst>
            </a:prstGeom>
            <a:ln w="12700" cap="flat" cmpd="sng" algn="ctr">
              <a:solidFill>
                <a:schemeClr val="tx1"/>
              </a:solidFill>
              <a:prstDash val="solid"/>
              <a:round/>
              <a:headEnd type="triangle" w="sm" len="med"/>
              <a:tailEnd type="none" w="sm" len="med"/>
            </a:ln>
            <a:effectLst/>
          </p:spPr>
          <p:style>
            <a:lnRef idx="2">
              <a:schemeClr val="accent1"/>
            </a:lnRef>
            <a:fillRef idx="0">
              <a:schemeClr val="accent1"/>
            </a:fillRef>
            <a:effectRef idx="1">
              <a:schemeClr val="accent1"/>
            </a:effectRef>
            <a:fontRef idx="minor">
              <a:schemeClr val="tx1"/>
            </a:fontRef>
          </p:style>
          <p:txBody>
            <a:bodyPr anchor="ctr">
              <a:prstTxWarp prst="textNoShape">
                <a:avLst/>
              </a:prstTxWarp>
            </a:bodyPr>
            <a:lstStyle/>
            <a:p>
              <a:pPr algn="ctr"/>
              <a:endParaRPr lang="en-US"/>
            </a:p>
          </p:txBody>
        </p:sp>
        <p:sp>
          <p:nvSpPr>
            <p:cNvPr id="18" name="Arc 17"/>
            <p:cNvSpPr/>
            <p:nvPr/>
          </p:nvSpPr>
          <p:spPr bwMode="auto">
            <a:xfrm>
              <a:off x="6169025" y="984250"/>
              <a:ext cx="949325" cy="1689100"/>
            </a:xfrm>
            <a:prstGeom prst="arc">
              <a:avLst>
                <a:gd name="adj1" fmla="val 7334392"/>
                <a:gd name="adj2" fmla="val 10585019"/>
              </a:avLst>
            </a:prstGeom>
            <a:ln w="12700" cap="flat" cmpd="sng" algn="ctr">
              <a:solidFill>
                <a:schemeClr val="tx1"/>
              </a:solidFill>
              <a:prstDash val="solid"/>
              <a:round/>
              <a:headEnd type="none" w="sm" len="med"/>
              <a:tailEnd type="triangle" w="sm" len="med"/>
            </a:ln>
            <a:effectLst/>
          </p:spPr>
          <p:style>
            <a:lnRef idx="2">
              <a:schemeClr val="accent1"/>
            </a:lnRef>
            <a:fillRef idx="0">
              <a:schemeClr val="accent1"/>
            </a:fillRef>
            <a:effectRef idx="1">
              <a:schemeClr val="accent1"/>
            </a:effectRef>
            <a:fontRef idx="minor">
              <a:schemeClr val="tx1"/>
            </a:fontRef>
          </p:style>
          <p:txBody>
            <a:bodyPr anchor="ctr">
              <a:prstTxWarp prst="textNoShape">
                <a:avLst/>
              </a:prstTxWarp>
            </a:bodyPr>
            <a:lstStyle/>
            <a:p>
              <a:pPr algn="ctr"/>
              <a:endParaRPr lang="en-US"/>
            </a:p>
          </p:txBody>
        </p:sp>
        <p:sp>
          <p:nvSpPr>
            <p:cNvPr id="19" name="Line 19"/>
            <p:cNvSpPr>
              <a:spLocks noChangeShapeType="1"/>
            </p:cNvSpPr>
            <p:nvPr/>
          </p:nvSpPr>
          <p:spPr bwMode="auto">
            <a:xfrm flipV="1">
              <a:off x="4504655" y="326061"/>
              <a:ext cx="3141008" cy="1807616"/>
            </a:xfrm>
            <a:prstGeom prst="line">
              <a:avLst/>
            </a:prstGeom>
            <a:noFill/>
            <a:ln w="12700">
              <a:solidFill>
                <a:schemeClr val="tx1"/>
              </a:solidFill>
              <a:round/>
              <a:headEnd/>
              <a:tailEnd type="triangle" w="sm" len="lg"/>
            </a:ln>
          </p:spPr>
          <p:txBody>
            <a:bodyPr>
              <a:prstTxWarp prst="textNoShape">
                <a:avLst/>
              </a:prstTxWarp>
            </a:bodyPr>
            <a:lstStyle/>
            <a:p>
              <a:endParaRPr lang="en-US"/>
            </a:p>
          </p:txBody>
        </p:sp>
        <p:pic>
          <p:nvPicPr>
            <p:cNvPr id="20" name="Picture 19" descr="shadow 3D top rear right climbing.tif"/>
            <p:cNvPicPr>
              <a:picLocks noChangeAspect="1"/>
            </p:cNvPicPr>
            <p:nvPr/>
          </p:nvPicPr>
          <p:blipFill>
            <a:blip r:embed="rId3"/>
            <a:srcRect l="7975" t="13426" r="4872" b="16204"/>
            <a:stretch>
              <a:fillRect/>
            </a:stretch>
          </p:blipFill>
          <p:spPr>
            <a:xfrm rot="188537">
              <a:off x="3134273" y="1854309"/>
              <a:ext cx="2016469" cy="1221129"/>
            </a:xfrm>
            <a:prstGeom prst="rect">
              <a:avLst/>
            </a:prstGeom>
          </p:spPr>
        </p:pic>
        <p:sp>
          <p:nvSpPr>
            <p:cNvPr id="21" name="Line 20"/>
            <p:cNvSpPr>
              <a:spLocks noChangeShapeType="1"/>
            </p:cNvSpPr>
            <p:nvPr/>
          </p:nvSpPr>
          <p:spPr bwMode="auto">
            <a:xfrm flipV="1">
              <a:off x="4511674" y="4113174"/>
              <a:ext cx="3140076" cy="515976"/>
            </a:xfrm>
            <a:prstGeom prst="line">
              <a:avLst/>
            </a:prstGeom>
            <a:noFill/>
            <a:ln w="12700" cap="flat" cmpd="sng" algn="ctr">
              <a:solidFill>
                <a:schemeClr val="tx1">
                  <a:lumMod val="50000"/>
                  <a:lumOff val="50000"/>
                </a:schemeClr>
              </a:solidFill>
              <a:prstDash val="solid"/>
              <a:round/>
              <a:headEnd type="none" w="med" len="med"/>
              <a:tailEnd type="triangle" w="sm" len="lg"/>
            </a:ln>
          </p:spPr>
          <p:txBody>
            <a:bodyPr>
              <a:prstTxWarp prst="textNoShape">
                <a:avLst/>
              </a:prstTxWarp>
            </a:bodyPr>
            <a:lstStyle/>
            <a:p>
              <a:pPr>
                <a:defRPr/>
              </a:pPr>
              <a:endParaRPr lang="en-US">
                <a:latin typeface="Arial" pitchFamily="-111" charset="0"/>
                <a:ea typeface="Arial" pitchFamily="-111" charset="0"/>
                <a:cs typeface="Arial" pitchFamily="-111" charset="0"/>
              </a:endParaRPr>
            </a:p>
          </p:txBody>
        </p:sp>
        <p:cxnSp>
          <p:nvCxnSpPr>
            <p:cNvPr id="22" name="Straight Connector 21"/>
            <p:cNvCxnSpPr/>
            <p:nvPr/>
          </p:nvCxnSpPr>
          <p:spPr bwMode="auto">
            <a:xfrm>
              <a:off x="6413500" y="3812111"/>
              <a:ext cx="1228725" cy="296339"/>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grpSp>
          <p:nvGrpSpPr>
            <p:cNvPr id="23" name="Group 22"/>
            <p:cNvGrpSpPr/>
            <p:nvPr/>
          </p:nvGrpSpPr>
          <p:grpSpPr>
            <a:xfrm>
              <a:off x="3046413" y="239183"/>
              <a:ext cx="1563687" cy="1231900"/>
              <a:chOff x="1700213" y="3092450"/>
              <a:chExt cx="1563687" cy="1231900"/>
            </a:xfrm>
          </p:grpSpPr>
          <p:cxnSp>
            <p:nvCxnSpPr>
              <p:cNvPr id="34" name="Straight Connector 33"/>
              <p:cNvCxnSpPr/>
              <p:nvPr/>
            </p:nvCxnSpPr>
            <p:spPr bwMode="auto">
              <a:xfrm flipV="1">
                <a:off x="1701800" y="3181350"/>
                <a:ext cx="784225" cy="338138"/>
              </a:xfrm>
              <a:prstGeom prst="line">
                <a:avLst/>
              </a:prstGeom>
              <a:ln w="12700"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bwMode="auto">
              <a:xfrm>
                <a:off x="1701800" y="3519488"/>
                <a:ext cx="809625" cy="195262"/>
              </a:xfrm>
              <a:prstGeom prst="line">
                <a:avLst/>
              </a:prstGeom>
              <a:ln w="12700"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bwMode="auto">
              <a:xfrm rot="16200000" flipH="1">
                <a:off x="1345407" y="3875881"/>
                <a:ext cx="715962" cy="3175"/>
              </a:xfrm>
              <a:prstGeom prst="line">
                <a:avLst/>
              </a:prstGeom>
              <a:ln w="12700"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grpSp>
            <p:nvGrpSpPr>
              <p:cNvPr id="37" name="Group 47"/>
              <p:cNvGrpSpPr>
                <a:grpSpLocks/>
              </p:cNvGrpSpPr>
              <p:nvPr/>
            </p:nvGrpSpPr>
            <p:grpSpPr bwMode="auto">
              <a:xfrm>
                <a:off x="1825473" y="3460879"/>
                <a:ext cx="132813" cy="88904"/>
                <a:chOff x="2248438" y="2870200"/>
                <a:chExt cx="132812" cy="88900"/>
              </a:xfrm>
            </p:grpSpPr>
            <p:cxnSp>
              <p:nvCxnSpPr>
                <p:cNvPr id="44" name="Straight Connector 43"/>
                <p:cNvCxnSpPr/>
                <p:nvPr/>
              </p:nvCxnSpPr>
              <p:spPr>
                <a:xfrm flipV="1">
                  <a:off x="2248590" y="2901820"/>
                  <a:ext cx="133349" cy="57147"/>
                </a:xfrm>
                <a:prstGeom prst="line">
                  <a:avLst/>
                </a:prstGeom>
                <a:ln w="12700" cap="flat" cmpd="sng" algn="ctr">
                  <a:solidFill>
                    <a:schemeClr val="tx1"/>
                  </a:solidFill>
                  <a:prstDash val="solid"/>
                  <a:round/>
                  <a:headEnd type="none" w="med" len="med"/>
                  <a:tailEnd type="none" w="sm" len="med"/>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2250178" y="2870071"/>
                  <a:ext cx="131761" cy="31749"/>
                </a:xfrm>
                <a:prstGeom prst="line">
                  <a:avLst/>
                </a:prstGeom>
                <a:ln w="12700" cap="flat" cmpd="sng" algn="ctr">
                  <a:solidFill>
                    <a:schemeClr val="tx1"/>
                  </a:solidFill>
                  <a:prstDash val="solid"/>
                  <a:round/>
                  <a:headEnd type="none" w="med" len="med"/>
                  <a:tailEnd type="none" w="sm" len="med"/>
                </a:ln>
                <a:effectLst/>
              </p:spPr>
              <p:style>
                <a:lnRef idx="2">
                  <a:schemeClr val="accent1"/>
                </a:lnRef>
                <a:fillRef idx="0">
                  <a:schemeClr val="accent1"/>
                </a:fillRef>
                <a:effectRef idx="1">
                  <a:schemeClr val="accent1"/>
                </a:effectRef>
                <a:fontRef idx="minor">
                  <a:schemeClr val="tx1"/>
                </a:fontRef>
              </p:style>
            </p:cxnSp>
          </p:grpSp>
          <p:grpSp>
            <p:nvGrpSpPr>
              <p:cNvPr id="38" name="Group 54"/>
              <p:cNvGrpSpPr>
                <a:grpSpLocks/>
              </p:cNvGrpSpPr>
              <p:nvPr/>
            </p:nvGrpSpPr>
            <p:grpSpPr bwMode="auto">
              <a:xfrm>
                <a:off x="1700213" y="3550576"/>
                <a:ext cx="131072" cy="153994"/>
                <a:chOff x="1989829" y="2864644"/>
                <a:chExt cx="131071" cy="153988"/>
              </a:xfrm>
            </p:grpSpPr>
            <p:cxnSp>
              <p:nvCxnSpPr>
                <p:cNvPr id="42" name="Straight Connector 41"/>
                <p:cNvCxnSpPr/>
                <p:nvPr/>
              </p:nvCxnSpPr>
              <p:spPr>
                <a:xfrm>
                  <a:off x="1989829" y="2984363"/>
                  <a:ext cx="131761" cy="31749"/>
                </a:xfrm>
                <a:prstGeom prst="line">
                  <a:avLst/>
                </a:prstGeom>
                <a:ln w="12700" cap="flat" cmpd="sng" algn="ctr">
                  <a:solidFill>
                    <a:schemeClr val="tx1"/>
                  </a:solidFill>
                  <a:prstDash val="solid"/>
                  <a:round/>
                  <a:headEnd type="none" w="med" len="med"/>
                  <a:tailEnd type="none" w="sm" len="med"/>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rot="5400000">
                  <a:off x="2042218" y="2941503"/>
                  <a:ext cx="153981" cy="1588"/>
                </a:xfrm>
                <a:prstGeom prst="line">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pic>
            <p:nvPicPr>
              <p:cNvPr id="39" name="Picture 38"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78000" y="4108450"/>
                <a:ext cx="762000" cy="215900"/>
              </a:xfrm>
              <a:prstGeom prst="rect">
                <a:avLst/>
              </a:prstGeom>
            </p:spPr>
          </p:pic>
          <p:pic>
            <p:nvPicPr>
              <p:cNvPr id="40" name="Picture 3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59050" y="3632200"/>
                <a:ext cx="635000" cy="215900"/>
              </a:xfrm>
              <a:prstGeom prst="rect">
                <a:avLst/>
              </a:prstGeom>
            </p:spPr>
          </p:pic>
          <p:pic>
            <p:nvPicPr>
              <p:cNvPr id="41" name="Picture 4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40000" y="3092450"/>
                <a:ext cx="723900" cy="215900"/>
              </a:xfrm>
              <a:prstGeom prst="rect">
                <a:avLst/>
              </a:prstGeom>
            </p:spPr>
          </p:pic>
        </p:grpSp>
        <p:pic>
          <p:nvPicPr>
            <p:cNvPr id="24" name="Picture 2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45300" y="3359150"/>
              <a:ext cx="101600" cy="165100"/>
            </a:xfrm>
            <a:prstGeom prst="rect">
              <a:avLst/>
            </a:prstGeom>
          </p:spPr>
        </p:pic>
        <p:pic>
          <p:nvPicPr>
            <p:cNvPr id="25" name="Picture 24"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140450" y="4406900"/>
              <a:ext cx="533400" cy="165100"/>
            </a:xfrm>
            <a:prstGeom prst="rect">
              <a:avLst/>
            </a:prstGeom>
          </p:spPr>
        </p:pic>
        <p:pic>
          <p:nvPicPr>
            <p:cNvPr id="26" name="Picture 25"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91050" y="3808455"/>
              <a:ext cx="1371600" cy="177800"/>
            </a:xfrm>
            <a:prstGeom prst="rect">
              <a:avLst/>
            </a:prstGeom>
          </p:spPr>
        </p:pic>
        <p:pic>
          <p:nvPicPr>
            <p:cNvPr id="27" name="Picture 26"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042150" y="3765550"/>
              <a:ext cx="1333500" cy="177800"/>
            </a:xfrm>
            <a:prstGeom prst="rect">
              <a:avLst/>
            </a:prstGeom>
            <a:solidFill>
              <a:schemeClr val="bg1"/>
            </a:solidFill>
          </p:spPr>
        </p:pic>
        <p:pic>
          <p:nvPicPr>
            <p:cNvPr id="28" name="Picture 27"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96200" y="869950"/>
              <a:ext cx="1054100" cy="165100"/>
            </a:xfrm>
            <a:prstGeom prst="rect">
              <a:avLst/>
            </a:prstGeom>
          </p:spPr>
        </p:pic>
        <p:pic>
          <p:nvPicPr>
            <p:cNvPr id="29" name="Picture 28" descr="latex-image-1.pdf"/>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492750" y="4241800"/>
              <a:ext cx="127000" cy="165100"/>
            </a:xfrm>
            <a:prstGeom prst="rect">
              <a:avLst/>
            </a:prstGeom>
          </p:spPr>
        </p:pic>
        <p:pic>
          <p:nvPicPr>
            <p:cNvPr id="30" name="Picture 29"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219700" y="1778000"/>
              <a:ext cx="101600" cy="127000"/>
            </a:xfrm>
            <a:prstGeom prst="rect">
              <a:avLst/>
            </a:prstGeom>
          </p:spPr>
        </p:pic>
        <p:pic>
          <p:nvPicPr>
            <p:cNvPr id="31" name="Picture 30"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076950" y="996950"/>
              <a:ext cx="101600" cy="88900"/>
            </a:xfrm>
            <a:prstGeom prst="rect">
              <a:avLst/>
            </a:prstGeom>
          </p:spPr>
        </p:pic>
        <p:cxnSp>
          <p:nvCxnSpPr>
            <p:cNvPr id="32" name="Straight Connector 31"/>
            <p:cNvCxnSpPr/>
            <p:nvPr/>
          </p:nvCxnSpPr>
          <p:spPr bwMode="auto">
            <a:xfrm flipV="1">
              <a:off x="6527800" y="3429000"/>
              <a:ext cx="784225" cy="338138"/>
            </a:xfrm>
            <a:prstGeom prst="line">
              <a:avLst/>
            </a:prstGeom>
            <a:ln w="12700"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sp>
          <p:nvSpPr>
            <p:cNvPr id="33" name="Freeform 32"/>
            <p:cNvSpPr/>
            <p:nvPr/>
          </p:nvSpPr>
          <p:spPr>
            <a:xfrm rot="21356355">
              <a:off x="3949702" y="4526695"/>
              <a:ext cx="4140200" cy="597755"/>
            </a:xfrm>
            <a:custGeom>
              <a:avLst/>
              <a:gdLst>
                <a:gd name="connsiteX0" fmla="*/ 0 w 4140200"/>
                <a:gd name="connsiteY0" fmla="*/ 134205 h 832705"/>
                <a:gd name="connsiteX1" fmla="*/ 184150 w 4140200"/>
                <a:gd name="connsiteY1" fmla="*/ 70705 h 832705"/>
                <a:gd name="connsiteX2" fmla="*/ 552450 w 4140200"/>
                <a:gd name="connsiteY2" fmla="*/ 7205 h 832705"/>
                <a:gd name="connsiteX3" fmla="*/ 1047750 w 4140200"/>
                <a:gd name="connsiteY3" fmla="*/ 13555 h 832705"/>
                <a:gd name="connsiteX4" fmla="*/ 1479550 w 4140200"/>
                <a:gd name="connsiteY4" fmla="*/ 115155 h 832705"/>
                <a:gd name="connsiteX5" fmla="*/ 2190750 w 4140200"/>
                <a:gd name="connsiteY5" fmla="*/ 445355 h 832705"/>
                <a:gd name="connsiteX6" fmla="*/ 3086100 w 4140200"/>
                <a:gd name="connsiteY6" fmla="*/ 743805 h 832705"/>
                <a:gd name="connsiteX7" fmla="*/ 4140200 w 4140200"/>
                <a:gd name="connsiteY7" fmla="*/ 832705 h 832705"/>
                <a:gd name="connsiteX8" fmla="*/ 4140200 w 4140200"/>
                <a:gd name="connsiteY8" fmla="*/ 832705 h 83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40200" h="832705">
                  <a:moveTo>
                    <a:pt x="0" y="134205"/>
                  </a:moveTo>
                  <a:cubicBezTo>
                    <a:pt x="46037" y="113038"/>
                    <a:pt x="92075" y="91872"/>
                    <a:pt x="184150" y="70705"/>
                  </a:cubicBezTo>
                  <a:cubicBezTo>
                    <a:pt x="276225" y="49538"/>
                    <a:pt x="408517" y="16730"/>
                    <a:pt x="552450" y="7205"/>
                  </a:cubicBezTo>
                  <a:cubicBezTo>
                    <a:pt x="696383" y="-2320"/>
                    <a:pt x="893234" y="-4437"/>
                    <a:pt x="1047750" y="13555"/>
                  </a:cubicBezTo>
                  <a:cubicBezTo>
                    <a:pt x="1202266" y="31547"/>
                    <a:pt x="1289050" y="43188"/>
                    <a:pt x="1479550" y="115155"/>
                  </a:cubicBezTo>
                  <a:cubicBezTo>
                    <a:pt x="1670050" y="187122"/>
                    <a:pt x="1922992" y="340580"/>
                    <a:pt x="2190750" y="445355"/>
                  </a:cubicBezTo>
                  <a:cubicBezTo>
                    <a:pt x="2458508" y="550130"/>
                    <a:pt x="2761192" y="679247"/>
                    <a:pt x="3086100" y="743805"/>
                  </a:cubicBezTo>
                  <a:cubicBezTo>
                    <a:pt x="3411008" y="808363"/>
                    <a:pt x="4140200" y="832705"/>
                    <a:pt x="4140200" y="832705"/>
                  </a:cubicBezTo>
                  <a:lnTo>
                    <a:pt x="4140200" y="832705"/>
                  </a:lnTo>
                </a:path>
              </a:pathLst>
            </a:custGeom>
            <a:ln>
              <a:solidFill>
                <a:schemeClr val="tx1"/>
              </a:solidFill>
              <a:headEnd type="none"/>
              <a:tailEnd type="triangle" w="med"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pic>
        <p:nvPicPr>
          <p:cNvPr id="50" name="Picture 49"/>
          <p:cNvPicPr>
            <a:picLocks noChangeAspect="1"/>
          </p:cNvPicPr>
          <p:nvPr/>
        </p:nvPicPr>
        <p:blipFill>
          <a:blip r:embed="rId15"/>
          <a:stretch>
            <a:fillRect/>
          </a:stretch>
        </p:blipFill>
        <p:spPr>
          <a:xfrm>
            <a:off x="958435" y="2073181"/>
            <a:ext cx="5401002" cy="3850714"/>
          </a:xfrm>
          <a:prstGeom prst="rect">
            <a:avLst/>
          </a:prstGeom>
        </p:spPr>
      </p:pic>
    </p:spTree>
    <p:extLst>
      <p:ext uri="{BB962C8B-B14F-4D97-AF65-F5344CB8AC3E}">
        <p14:creationId xmlns:p14="http://schemas.microsoft.com/office/powerpoint/2010/main" val="4858146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3D Vector Field Path Following</a:t>
            </a:r>
          </a:p>
        </p:txBody>
      </p:sp>
      <p:sp>
        <p:nvSpPr>
          <p:cNvPr id="5" name="TextBox 4"/>
          <p:cNvSpPr txBox="1"/>
          <p:nvPr/>
        </p:nvSpPr>
        <p:spPr>
          <a:xfrm>
            <a:off x="491319" y="1066799"/>
            <a:ext cx="11091081" cy="738664"/>
          </a:xfrm>
          <a:prstGeom prst="rect">
            <a:avLst/>
          </a:prstGeom>
          <a:noFill/>
        </p:spPr>
        <p:txBody>
          <a:bodyPr wrap="square" rtlCol="0">
            <a:spAutoFit/>
          </a:bodyPr>
          <a:lstStyle/>
          <a:p>
            <a:r>
              <a:rPr lang="en-US" sz="1200" dirty="0"/>
              <a:t>Adapted from: V. M. </a:t>
            </a:r>
            <a:r>
              <a:rPr lang="en-US" sz="1200" dirty="0" err="1"/>
              <a:t>Goncalves</a:t>
            </a:r>
            <a:r>
              <a:rPr lang="en-US" sz="1200" dirty="0"/>
              <a:t>, L. C. A. </a:t>
            </a:r>
            <a:r>
              <a:rPr lang="en-US" sz="1200" dirty="0" err="1"/>
              <a:t>Pimenta</a:t>
            </a:r>
            <a:r>
              <a:rPr lang="en-US" sz="1200" dirty="0"/>
              <a:t>, C. A. Maia, B. C. O. </a:t>
            </a:r>
            <a:r>
              <a:rPr lang="en-US" sz="1200" dirty="0" err="1"/>
              <a:t>Durtra</a:t>
            </a:r>
            <a:r>
              <a:rPr lang="en-US" sz="1200" dirty="0"/>
              <a:t>, G. A. S. Pereira, B. C. O. Dutra, and G. A. S. Pereira, “Vector Fields for Robot Navigation Along Time-Varying Curves in n-Dimensions,” IEEE Transactions on Robotics, vol. 26, pp. 647–659, Aug 2010.</a:t>
            </a:r>
          </a:p>
          <a:p>
            <a:endParaRPr lang="en-US" dirty="0"/>
          </a:p>
        </p:txBody>
      </p:sp>
      <p:pic>
        <p:nvPicPr>
          <p:cNvPr id="10" name="Picture 9"/>
          <p:cNvPicPr>
            <a:picLocks noChangeAspect="1"/>
          </p:cNvPicPr>
          <p:nvPr/>
        </p:nvPicPr>
        <p:blipFill>
          <a:blip r:embed="rId3"/>
          <a:stretch>
            <a:fillRect/>
          </a:stretch>
        </p:blipFill>
        <p:spPr>
          <a:xfrm>
            <a:off x="2197400" y="1805463"/>
            <a:ext cx="7797199" cy="4360182"/>
          </a:xfrm>
          <a:prstGeom prst="rect">
            <a:avLst/>
          </a:prstGeom>
        </p:spPr>
      </p:pic>
    </p:spTree>
    <p:extLst>
      <p:ext uri="{BB962C8B-B14F-4D97-AF65-F5344CB8AC3E}">
        <p14:creationId xmlns:p14="http://schemas.microsoft.com/office/powerpoint/2010/main" val="1800942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3D Vector Field Path Following</a:t>
            </a:r>
          </a:p>
        </p:txBody>
      </p:sp>
      <p:pic>
        <p:nvPicPr>
          <p:cNvPr id="7" name="Picture 6"/>
          <p:cNvPicPr>
            <a:picLocks noChangeAspect="1"/>
          </p:cNvPicPr>
          <p:nvPr/>
        </p:nvPicPr>
        <p:blipFill>
          <a:blip r:embed="rId3"/>
          <a:stretch>
            <a:fillRect/>
          </a:stretch>
        </p:blipFill>
        <p:spPr>
          <a:xfrm>
            <a:off x="1572524" y="1235015"/>
            <a:ext cx="10001621" cy="4742704"/>
          </a:xfrm>
          <a:prstGeom prst="rect">
            <a:avLst/>
          </a:prstGeom>
        </p:spPr>
      </p:pic>
    </p:spTree>
    <p:extLst>
      <p:ext uri="{BB962C8B-B14F-4D97-AF65-F5344CB8AC3E}">
        <p14:creationId xmlns:p14="http://schemas.microsoft.com/office/powerpoint/2010/main" val="1514108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4393182" y="1581694"/>
            <a:ext cx="6565970" cy="4382377"/>
            <a:chOff x="2235200" y="533400"/>
            <a:chExt cx="5118100" cy="3314700"/>
          </a:xfrm>
        </p:grpSpPr>
        <p:sp>
          <p:nvSpPr>
            <p:cNvPr id="26" name="Snip Diagonal Corner Rectangle 25"/>
            <p:cNvSpPr/>
            <p:nvPr/>
          </p:nvSpPr>
          <p:spPr>
            <a:xfrm>
              <a:off x="4584700" y="533400"/>
              <a:ext cx="2768600" cy="3314700"/>
            </a:xfrm>
            <a:prstGeom prst="snip2DiagRect">
              <a:avLst/>
            </a:prstGeom>
            <a:solidFill>
              <a:schemeClr val="bg2">
                <a:lumMod val="40000"/>
                <a:lumOff val="60000"/>
              </a:schemeClr>
            </a:solidFill>
            <a:ln>
              <a:solidFill>
                <a:schemeClr val="bg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436" name="Oval 3"/>
            <p:cNvSpPr>
              <a:spLocks noChangeArrowheads="1"/>
            </p:cNvSpPr>
            <p:nvPr/>
          </p:nvSpPr>
          <p:spPr bwMode="auto">
            <a:xfrm>
              <a:off x="2235200" y="34798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18437" name="Oval 4"/>
            <p:cNvSpPr>
              <a:spLocks noChangeArrowheads="1"/>
            </p:cNvSpPr>
            <p:nvPr/>
          </p:nvSpPr>
          <p:spPr bwMode="auto">
            <a:xfrm>
              <a:off x="4521200" y="12065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18438" name="Line 5"/>
            <p:cNvSpPr>
              <a:spLocks noChangeShapeType="1"/>
            </p:cNvSpPr>
            <p:nvPr/>
          </p:nvSpPr>
          <p:spPr bwMode="auto">
            <a:xfrm flipV="1">
              <a:off x="2298700" y="1270000"/>
              <a:ext cx="2235200" cy="2235200"/>
            </a:xfrm>
            <a:prstGeom prst="line">
              <a:avLst/>
            </a:prstGeom>
            <a:noFill/>
            <a:ln w="9525">
              <a:solidFill>
                <a:schemeClr val="tx1"/>
              </a:solidFill>
              <a:round/>
              <a:headEnd/>
              <a:tailEnd/>
            </a:ln>
            <a:effectLst/>
          </p:spPr>
          <p:txBody>
            <a:bodyPr>
              <a:prstTxWarp prst="textNoShape">
                <a:avLst/>
              </a:prstTxWarp>
            </a:bodyPr>
            <a:lstStyle/>
            <a:p>
              <a:endParaRPr lang="en-US"/>
            </a:p>
          </p:txBody>
        </p:sp>
        <p:sp>
          <p:nvSpPr>
            <p:cNvPr id="18439" name="Line 17"/>
            <p:cNvSpPr>
              <a:spLocks noChangeShapeType="1"/>
            </p:cNvSpPr>
            <p:nvPr/>
          </p:nvSpPr>
          <p:spPr bwMode="auto">
            <a:xfrm flipH="1" flipV="1">
              <a:off x="4572000" y="1257300"/>
              <a:ext cx="2070100" cy="2247900"/>
            </a:xfrm>
            <a:prstGeom prst="line">
              <a:avLst/>
            </a:prstGeom>
            <a:noFill/>
            <a:ln w="9525">
              <a:solidFill>
                <a:schemeClr val="tx1"/>
              </a:solidFill>
              <a:round/>
              <a:headEnd/>
              <a:tailEnd/>
            </a:ln>
            <a:effectLst/>
          </p:spPr>
          <p:txBody>
            <a:bodyPr>
              <a:prstTxWarp prst="textNoShape">
                <a:avLst/>
              </a:prstTxWarp>
            </a:bodyPr>
            <a:lstStyle/>
            <a:p>
              <a:endParaRPr lang="en-US"/>
            </a:p>
          </p:txBody>
        </p:sp>
        <p:sp>
          <p:nvSpPr>
            <p:cNvPr id="18440" name="Oval 18"/>
            <p:cNvSpPr>
              <a:spLocks noChangeArrowheads="1"/>
            </p:cNvSpPr>
            <p:nvPr/>
          </p:nvSpPr>
          <p:spPr bwMode="auto">
            <a:xfrm>
              <a:off x="6591300" y="34544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18441" name="Freeform 23"/>
            <p:cNvSpPr>
              <a:spLocks/>
            </p:cNvSpPr>
            <p:nvPr/>
          </p:nvSpPr>
          <p:spPr bwMode="auto">
            <a:xfrm rot="2605718">
              <a:off x="3390900" y="2082800"/>
              <a:ext cx="406400" cy="254000"/>
            </a:xfrm>
            <a:custGeom>
              <a:avLst/>
              <a:gdLst>
                <a:gd name="T0" fmla="*/ 2147483647 w 3376"/>
                <a:gd name="T1" fmla="*/ 2147483647 h 1272"/>
                <a:gd name="T2" fmla="*/ 2147483647 w 3376"/>
                <a:gd name="T3" fmla="*/ 0 h 1272"/>
                <a:gd name="T4" fmla="*/ 2147483647 w 3376"/>
                <a:gd name="T5" fmla="*/ 2147483647 h 1272"/>
                <a:gd name="T6" fmla="*/ 2147483647 w 3376"/>
                <a:gd name="T7" fmla="*/ 2147483647 h 1272"/>
                <a:gd name="T8" fmla="*/ 2147483647 w 3376"/>
                <a:gd name="T9" fmla="*/ 2147483647 h 1272"/>
                <a:gd name="T10" fmla="*/ 2147483647 w 3376"/>
                <a:gd name="T11" fmla="*/ 2147483647 h 1272"/>
                <a:gd name="T12" fmla="*/ 2147483647 w 3376"/>
                <a:gd name="T13" fmla="*/ 2147483647 h 1272"/>
                <a:gd name="T14" fmla="*/ 2147483647 w 3376"/>
                <a:gd name="T15" fmla="*/ 2147483647 h 1272"/>
                <a:gd name="T16" fmla="*/ 0 w 3376"/>
                <a:gd name="T17" fmla="*/ 2147483647 h 1272"/>
                <a:gd name="T18" fmla="*/ 2147483647 w 3376"/>
                <a:gd name="T19" fmla="*/ 2147483647 h 12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376"/>
                <a:gd name="T31" fmla="*/ 0 h 1272"/>
                <a:gd name="T32" fmla="*/ 3376 w 3376"/>
                <a:gd name="T33" fmla="*/ 1272 h 127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376" h="1272">
                  <a:moveTo>
                    <a:pt x="16" y="760"/>
                  </a:moveTo>
                  <a:lnTo>
                    <a:pt x="1712" y="0"/>
                  </a:lnTo>
                  <a:lnTo>
                    <a:pt x="3376" y="832"/>
                  </a:lnTo>
                  <a:lnTo>
                    <a:pt x="3360" y="1272"/>
                  </a:lnTo>
                  <a:lnTo>
                    <a:pt x="2104" y="984"/>
                  </a:lnTo>
                  <a:lnTo>
                    <a:pt x="2104" y="864"/>
                  </a:lnTo>
                  <a:lnTo>
                    <a:pt x="1272" y="832"/>
                  </a:lnTo>
                  <a:lnTo>
                    <a:pt x="1264" y="952"/>
                  </a:lnTo>
                  <a:lnTo>
                    <a:pt x="0" y="1168"/>
                  </a:lnTo>
                  <a:lnTo>
                    <a:pt x="16" y="760"/>
                  </a:lnTo>
                  <a:close/>
                </a:path>
              </a:pathLst>
            </a:custGeom>
            <a:solidFill>
              <a:schemeClr val="bg2"/>
            </a:solidFill>
            <a:ln w="9525">
              <a:solidFill>
                <a:schemeClr val="tx1"/>
              </a:solidFill>
              <a:round/>
              <a:headEnd/>
              <a:tailEnd/>
            </a:ln>
            <a:effectLst/>
          </p:spPr>
          <p:txBody>
            <a:bodyPr>
              <a:prstTxWarp prst="textNoShape">
                <a:avLst/>
              </a:prstTxWarp>
            </a:bodyPr>
            <a:lstStyle/>
            <a:p>
              <a:endParaRPr lang="en-US"/>
            </a:p>
          </p:txBody>
        </p:sp>
        <p:cxnSp>
          <p:nvCxnSpPr>
            <p:cNvPr id="18" name="Straight Arrow Connector 17"/>
            <p:cNvCxnSpPr/>
            <p:nvPr/>
          </p:nvCxnSpPr>
          <p:spPr>
            <a:xfrm flipV="1">
              <a:off x="4584700" y="1229691"/>
              <a:ext cx="685800" cy="14909"/>
            </a:xfrm>
            <a:prstGeom prst="straightConnector1">
              <a:avLst/>
            </a:prstGeom>
            <a:ln>
              <a:tailEnd type="triangle" w="med" len="lg"/>
            </a:ln>
            <a:effectLst/>
          </p:spPr>
          <p:style>
            <a:lnRef idx="1">
              <a:schemeClr val="accent4"/>
            </a:lnRef>
            <a:fillRef idx="0">
              <a:schemeClr val="accent4"/>
            </a:fillRef>
            <a:effectRef idx="0">
              <a:schemeClr val="accent4"/>
            </a:effectRef>
            <a:fontRef idx="minor">
              <a:schemeClr val="tx1"/>
            </a:fontRef>
          </p:style>
        </p:cxnSp>
        <p:cxnSp>
          <p:nvCxnSpPr>
            <p:cNvPr id="28" name="Straight Connector 27"/>
            <p:cNvCxnSpPr/>
            <p:nvPr/>
          </p:nvCxnSpPr>
          <p:spPr>
            <a:xfrm rot="16200000" flipH="1">
              <a:off x="3276600" y="1866900"/>
              <a:ext cx="2603500" cy="12700"/>
            </a:xfrm>
            <a:prstGeom prst="line">
              <a:avLst/>
            </a:prstGeom>
            <a:ln w="12700" cap="flat" cmpd="sng" algn="ctr">
              <a:solidFill>
                <a:schemeClr val="tx1"/>
              </a:solidFill>
              <a:prstDash val="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22" name="Picture 21" descr="latex-image-1.pdf"/>
            <p:cNvPicPr>
              <a:picLocks noChangeAspect="1"/>
            </p:cNvPicPr>
            <p:nvPr/>
          </p:nvPicPr>
          <p:blipFill>
            <a:blip r:embed="rId3"/>
            <a:stretch>
              <a:fillRect/>
            </a:stretch>
          </p:blipFill>
          <p:spPr>
            <a:xfrm>
              <a:off x="4870450" y="647700"/>
              <a:ext cx="1816100" cy="228600"/>
            </a:xfrm>
            <a:prstGeom prst="rect">
              <a:avLst/>
            </a:prstGeom>
          </p:spPr>
        </p:pic>
        <p:sp>
          <p:nvSpPr>
            <p:cNvPr id="23" name="Oval 22"/>
            <p:cNvSpPr/>
            <p:nvPr/>
          </p:nvSpPr>
          <p:spPr>
            <a:xfrm>
              <a:off x="4127500" y="800100"/>
              <a:ext cx="889000" cy="889000"/>
            </a:xfrm>
            <a:prstGeom prst="ellipse">
              <a:avLst/>
            </a:prstGeom>
            <a:noFill/>
            <a:ln w="12700" cap="flat" cmpd="sng" algn="ctr">
              <a:solidFill>
                <a:schemeClr val="tx1"/>
              </a:solidFill>
              <a:prstDash val="dash"/>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4" name="Picture 23" descr="latex-image-1.pdf"/>
            <p:cNvPicPr>
              <a:picLocks noChangeAspect="1"/>
            </p:cNvPicPr>
            <p:nvPr/>
          </p:nvPicPr>
          <p:blipFill>
            <a:blip r:embed="rId4"/>
            <a:stretch>
              <a:fillRect/>
            </a:stretch>
          </p:blipFill>
          <p:spPr>
            <a:xfrm>
              <a:off x="4216400" y="1085850"/>
              <a:ext cx="279400" cy="165100"/>
            </a:xfrm>
            <a:prstGeom prst="rect">
              <a:avLst/>
            </a:prstGeom>
          </p:spPr>
        </p:pic>
        <p:pic>
          <p:nvPicPr>
            <p:cNvPr id="25" name="Picture 24" descr="latex-image-1.pdf"/>
            <p:cNvPicPr>
              <a:picLocks noChangeAspect="1"/>
            </p:cNvPicPr>
            <p:nvPr/>
          </p:nvPicPr>
          <p:blipFill>
            <a:blip r:embed="rId5"/>
            <a:stretch>
              <a:fillRect/>
            </a:stretch>
          </p:blipFill>
          <p:spPr>
            <a:xfrm>
              <a:off x="5270500" y="1276350"/>
              <a:ext cx="228600" cy="165100"/>
            </a:xfrm>
            <a:prstGeom prst="rect">
              <a:avLst/>
            </a:prstGeom>
          </p:spPr>
        </p:pic>
        <p:pic>
          <p:nvPicPr>
            <p:cNvPr id="35" name="Picture 34" descr="latex-image-1.pdf"/>
            <p:cNvPicPr>
              <a:picLocks noChangeAspect="1"/>
            </p:cNvPicPr>
            <p:nvPr/>
          </p:nvPicPr>
          <p:blipFill>
            <a:blip r:embed="rId6"/>
            <a:stretch>
              <a:fillRect/>
            </a:stretch>
          </p:blipFill>
          <p:spPr>
            <a:xfrm>
              <a:off x="6750050" y="3543300"/>
              <a:ext cx="520700" cy="177800"/>
            </a:xfrm>
            <a:prstGeom prst="rect">
              <a:avLst/>
            </a:prstGeom>
          </p:spPr>
        </p:pic>
        <p:pic>
          <p:nvPicPr>
            <p:cNvPr id="36" name="Picture 35" descr="latex-image-1.pdf"/>
            <p:cNvPicPr>
              <a:picLocks noChangeAspect="1"/>
            </p:cNvPicPr>
            <p:nvPr/>
          </p:nvPicPr>
          <p:blipFill>
            <a:blip r:embed="rId7"/>
            <a:stretch>
              <a:fillRect/>
            </a:stretch>
          </p:blipFill>
          <p:spPr>
            <a:xfrm>
              <a:off x="2349500" y="3600450"/>
              <a:ext cx="533400" cy="165100"/>
            </a:xfrm>
            <a:prstGeom prst="rect">
              <a:avLst/>
            </a:prstGeom>
          </p:spPr>
        </p:pic>
        <p:pic>
          <p:nvPicPr>
            <p:cNvPr id="37" name="Picture 36" descr="latex-image-1.pdf"/>
            <p:cNvPicPr>
              <a:picLocks noChangeAspect="1"/>
            </p:cNvPicPr>
            <p:nvPr/>
          </p:nvPicPr>
          <p:blipFill>
            <a:blip r:embed="rId8"/>
            <a:stretch>
              <a:fillRect/>
            </a:stretch>
          </p:blipFill>
          <p:spPr>
            <a:xfrm>
              <a:off x="4819650" y="2876550"/>
              <a:ext cx="1054100" cy="266700"/>
            </a:xfrm>
            <a:prstGeom prst="rect">
              <a:avLst/>
            </a:prstGeom>
          </p:spPr>
        </p:pic>
      </p:grpSp>
      <p:sp>
        <p:nvSpPr>
          <p:cNvPr id="2" name="Title 1"/>
          <p:cNvSpPr>
            <a:spLocks noGrp="1"/>
          </p:cNvSpPr>
          <p:nvPr>
            <p:ph type="title"/>
          </p:nvPr>
        </p:nvSpPr>
        <p:spPr/>
        <p:txBody>
          <a:bodyPr/>
          <a:lstStyle/>
          <a:p>
            <a:r>
              <a:rPr lang="en-US" dirty="0"/>
              <a:t>Waypoint Switching</a:t>
            </a:r>
          </a:p>
        </p:txBody>
      </p:sp>
      <p:sp>
        <p:nvSpPr>
          <p:cNvPr id="3" name="Content Placeholder 2"/>
          <p:cNvSpPr>
            <a:spLocks noGrp="1"/>
          </p:cNvSpPr>
          <p:nvPr>
            <p:ph idx="1"/>
          </p:nvPr>
        </p:nvSpPr>
        <p:spPr/>
        <p:txBody>
          <a:bodyPr/>
          <a:lstStyle/>
          <a:p>
            <a:r>
              <a:rPr lang="en-US" dirty="0"/>
              <a:t>Two methods</a:t>
            </a:r>
          </a:p>
          <a:p>
            <a:pPr lvl="1"/>
            <a:r>
              <a:rPr lang="en-US" i="1" dirty="0"/>
              <a:t>b</a:t>
            </a:r>
            <a:r>
              <a:rPr lang="en-US" dirty="0"/>
              <a:t>-ball around waypoint</a:t>
            </a:r>
          </a:p>
          <a:p>
            <a:pPr lvl="1"/>
            <a:r>
              <a:rPr lang="en-US" dirty="0"/>
              <a:t>half plane through waypoint</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3D Vector Field Path Following</a:t>
            </a:r>
          </a:p>
        </p:txBody>
      </p:sp>
      <p:pic>
        <p:nvPicPr>
          <p:cNvPr id="3" name="Picture 2">
            <a:extLst>
              <a:ext uri="{FF2B5EF4-FFF2-40B4-BE49-F238E27FC236}">
                <a16:creationId xmlns:a16="http://schemas.microsoft.com/office/drawing/2014/main" id="{D19E46E2-DD6C-4A4B-BCA4-E6BE420F62D7}"/>
              </a:ext>
            </a:extLst>
          </p:cNvPr>
          <p:cNvPicPr>
            <a:picLocks noChangeAspect="1"/>
          </p:cNvPicPr>
          <p:nvPr/>
        </p:nvPicPr>
        <p:blipFill>
          <a:blip r:embed="rId3"/>
          <a:stretch>
            <a:fillRect/>
          </a:stretch>
        </p:blipFill>
        <p:spPr>
          <a:xfrm>
            <a:off x="937335" y="1028700"/>
            <a:ext cx="10799739" cy="5247174"/>
          </a:xfrm>
          <a:prstGeom prst="rect">
            <a:avLst/>
          </a:prstGeom>
        </p:spPr>
      </p:pic>
    </p:spTree>
    <p:extLst>
      <p:ext uri="{BB962C8B-B14F-4D97-AF65-F5344CB8AC3E}">
        <p14:creationId xmlns:p14="http://schemas.microsoft.com/office/powerpoint/2010/main" val="3196212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3D Vector Field </a:t>
            </a:r>
            <a:r>
              <a:rPr lang="mr-IN" dirty="0"/>
              <a:t>–</a:t>
            </a:r>
            <a:r>
              <a:rPr lang="en-US" dirty="0"/>
              <a:t> Straight Line path</a:t>
            </a:r>
          </a:p>
        </p:txBody>
      </p:sp>
      <p:grpSp>
        <p:nvGrpSpPr>
          <p:cNvPr id="3" name="Group 2">
            <a:extLst>
              <a:ext uri="{FF2B5EF4-FFF2-40B4-BE49-F238E27FC236}">
                <a16:creationId xmlns:a16="http://schemas.microsoft.com/office/drawing/2014/main" id="{895CCB3B-0DDA-FC43-AC71-F8EF35DAC471}"/>
              </a:ext>
            </a:extLst>
          </p:cNvPr>
          <p:cNvGrpSpPr/>
          <p:nvPr/>
        </p:nvGrpSpPr>
        <p:grpSpPr>
          <a:xfrm>
            <a:off x="5718412" y="1883392"/>
            <a:ext cx="5795374" cy="3492224"/>
            <a:chOff x="5655240" y="2342710"/>
            <a:chExt cx="4834960" cy="3032905"/>
          </a:xfrm>
        </p:grpSpPr>
        <p:sp>
          <p:nvSpPr>
            <p:cNvPr id="5" name="Freeform 4"/>
            <p:cNvSpPr/>
            <p:nvPr/>
          </p:nvSpPr>
          <p:spPr>
            <a:xfrm>
              <a:off x="6931514" y="2342710"/>
              <a:ext cx="2274548" cy="3032905"/>
            </a:xfrm>
            <a:custGeom>
              <a:avLst/>
              <a:gdLst>
                <a:gd name="connsiteX0" fmla="*/ 12636 w 2280866"/>
                <a:gd name="connsiteY0" fmla="*/ 132689 h 3361470"/>
                <a:gd name="connsiteX1" fmla="*/ 25272 w 2280866"/>
                <a:gd name="connsiteY1" fmla="*/ 2590607 h 3361470"/>
                <a:gd name="connsiteX2" fmla="*/ 2280866 w 2280866"/>
                <a:gd name="connsiteY2" fmla="*/ 3361470 h 3361470"/>
                <a:gd name="connsiteX3" fmla="*/ 2274548 w 2280866"/>
                <a:gd name="connsiteY3" fmla="*/ 480210 h 3361470"/>
                <a:gd name="connsiteX4" fmla="*/ 0 w 2280866"/>
                <a:gd name="connsiteY4" fmla="*/ 0 h 3361470"/>
                <a:gd name="connsiteX5" fmla="*/ 12636 w 2280866"/>
                <a:gd name="connsiteY5" fmla="*/ 132689 h 3361470"/>
                <a:gd name="connsiteX0" fmla="*/ 12636 w 2280866"/>
                <a:gd name="connsiteY0" fmla="*/ 132689 h 3361470"/>
                <a:gd name="connsiteX1" fmla="*/ 25272 w 2280866"/>
                <a:gd name="connsiteY1" fmla="*/ 2160945 h 3361470"/>
                <a:gd name="connsiteX2" fmla="*/ 2280866 w 2280866"/>
                <a:gd name="connsiteY2" fmla="*/ 3361470 h 3361470"/>
                <a:gd name="connsiteX3" fmla="*/ 2274548 w 2280866"/>
                <a:gd name="connsiteY3" fmla="*/ 480210 h 3361470"/>
                <a:gd name="connsiteX4" fmla="*/ 0 w 2280866"/>
                <a:gd name="connsiteY4" fmla="*/ 0 h 3361470"/>
                <a:gd name="connsiteX5" fmla="*/ 12636 w 2280866"/>
                <a:gd name="connsiteY5" fmla="*/ 132689 h 3361470"/>
                <a:gd name="connsiteX0" fmla="*/ 12636 w 2274548"/>
                <a:gd name="connsiteY0" fmla="*/ 132689 h 3032905"/>
                <a:gd name="connsiteX1" fmla="*/ 25272 w 2274548"/>
                <a:gd name="connsiteY1" fmla="*/ 2160945 h 3032905"/>
                <a:gd name="connsiteX2" fmla="*/ 2274548 w 2274548"/>
                <a:gd name="connsiteY2" fmla="*/ 3032905 h 3032905"/>
                <a:gd name="connsiteX3" fmla="*/ 2274548 w 2274548"/>
                <a:gd name="connsiteY3" fmla="*/ 480210 h 3032905"/>
                <a:gd name="connsiteX4" fmla="*/ 0 w 2274548"/>
                <a:gd name="connsiteY4" fmla="*/ 0 h 3032905"/>
                <a:gd name="connsiteX5" fmla="*/ 12636 w 2274548"/>
                <a:gd name="connsiteY5" fmla="*/ 132689 h 3032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4548" h="3032905">
                  <a:moveTo>
                    <a:pt x="12636" y="132689"/>
                  </a:moveTo>
                  <a:lnTo>
                    <a:pt x="25272" y="2160945"/>
                  </a:lnTo>
                  <a:lnTo>
                    <a:pt x="2274548" y="3032905"/>
                  </a:lnTo>
                  <a:lnTo>
                    <a:pt x="2274548" y="480210"/>
                  </a:lnTo>
                  <a:lnTo>
                    <a:pt x="0" y="0"/>
                  </a:lnTo>
                  <a:lnTo>
                    <a:pt x="12636" y="132689"/>
                  </a:lnTo>
                  <a:close/>
                </a:path>
              </a:pathLst>
            </a:cu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Freeform 5"/>
            <p:cNvSpPr/>
            <p:nvPr/>
          </p:nvSpPr>
          <p:spPr>
            <a:xfrm>
              <a:off x="5655240" y="3284174"/>
              <a:ext cx="3550822" cy="1048880"/>
            </a:xfrm>
            <a:custGeom>
              <a:avLst/>
              <a:gdLst>
                <a:gd name="connsiteX0" fmla="*/ 0 w 3418141"/>
                <a:gd name="connsiteY0" fmla="*/ 126371 h 1112066"/>
                <a:gd name="connsiteX1" fmla="*/ 341182 w 3418141"/>
                <a:gd name="connsiteY1" fmla="*/ 1112066 h 1112066"/>
                <a:gd name="connsiteX2" fmla="*/ 3418141 w 3418141"/>
                <a:gd name="connsiteY2" fmla="*/ 777182 h 1112066"/>
                <a:gd name="connsiteX3" fmla="*/ 1137274 w 3418141"/>
                <a:gd name="connsiteY3" fmla="*/ 0 h 1112066"/>
                <a:gd name="connsiteX4" fmla="*/ 0 w 3418141"/>
                <a:gd name="connsiteY4" fmla="*/ 126371 h 1112066"/>
                <a:gd name="connsiteX0" fmla="*/ 0 w 3418141"/>
                <a:gd name="connsiteY0" fmla="*/ 126371 h 1048880"/>
                <a:gd name="connsiteX1" fmla="*/ 979319 w 3418141"/>
                <a:gd name="connsiteY1" fmla="*/ 1048880 h 1048880"/>
                <a:gd name="connsiteX2" fmla="*/ 3418141 w 3418141"/>
                <a:gd name="connsiteY2" fmla="*/ 777182 h 1048880"/>
                <a:gd name="connsiteX3" fmla="*/ 1137274 w 3418141"/>
                <a:gd name="connsiteY3" fmla="*/ 0 h 1048880"/>
                <a:gd name="connsiteX4" fmla="*/ 0 w 3418141"/>
                <a:gd name="connsiteY4" fmla="*/ 126371 h 1048880"/>
                <a:gd name="connsiteX0" fmla="*/ 0 w 3020095"/>
                <a:gd name="connsiteY0" fmla="*/ 101097 h 1048880"/>
                <a:gd name="connsiteX1" fmla="*/ 581273 w 3020095"/>
                <a:gd name="connsiteY1" fmla="*/ 1048880 h 1048880"/>
                <a:gd name="connsiteX2" fmla="*/ 3020095 w 3020095"/>
                <a:gd name="connsiteY2" fmla="*/ 777182 h 1048880"/>
                <a:gd name="connsiteX3" fmla="*/ 739228 w 3020095"/>
                <a:gd name="connsiteY3" fmla="*/ 0 h 1048880"/>
                <a:gd name="connsiteX4" fmla="*/ 0 w 3020095"/>
                <a:gd name="connsiteY4" fmla="*/ 101097 h 1048880"/>
                <a:gd name="connsiteX0" fmla="*/ 0 w 3512913"/>
                <a:gd name="connsiteY0" fmla="*/ 164283 h 1048880"/>
                <a:gd name="connsiteX1" fmla="*/ 1074091 w 3512913"/>
                <a:gd name="connsiteY1" fmla="*/ 1048880 h 1048880"/>
                <a:gd name="connsiteX2" fmla="*/ 3512913 w 3512913"/>
                <a:gd name="connsiteY2" fmla="*/ 777182 h 1048880"/>
                <a:gd name="connsiteX3" fmla="*/ 1232046 w 3512913"/>
                <a:gd name="connsiteY3" fmla="*/ 0 h 1048880"/>
                <a:gd name="connsiteX4" fmla="*/ 0 w 3512913"/>
                <a:gd name="connsiteY4" fmla="*/ 164283 h 1048880"/>
                <a:gd name="connsiteX0" fmla="*/ 0 w 3550822"/>
                <a:gd name="connsiteY0" fmla="*/ 151646 h 1048880"/>
                <a:gd name="connsiteX1" fmla="*/ 1112000 w 3550822"/>
                <a:gd name="connsiteY1" fmla="*/ 1048880 h 1048880"/>
                <a:gd name="connsiteX2" fmla="*/ 3550822 w 3550822"/>
                <a:gd name="connsiteY2" fmla="*/ 777182 h 1048880"/>
                <a:gd name="connsiteX3" fmla="*/ 1269955 w 3550822"/>
                <a:gd name="connsiteY3" fmla="*/ 0 h 1048880"/>
                <a:gd name="connsiteX4" fmla="*/ 0 w 3550822"/>
                <a:gd name="connsiteY4" fmla="*/ 151646 h 104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0822" h="1048880">
                  <a:moveTo>
                    <a:pt x="0" y="151646"/>
                  </a:moveTo>
                  <a:lnTo>
                    <a:pt x="1112000" y="1048880"/>
                  </a:lnTo>
                  <a:lnTo>
                    <a:pt x="3550822" y="777182"/>
                  </a:lnTo>
                  <a:lnTo>
                    <a:pt x="1269955" y="0"/>
                  </a:lnTo>
                  <a:lnTo>
                    <a:pt x="0" y="151646"/>
                  </a:lnTo>
                  <a:close/>
                </a:path>
              </a:pathLst>
            </a:cu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Freeform 6"/>
            <p:cNvSpPr/>
            <p:nvPr/>
          </p:nvSpPr>
          <p:spPr>
            <a:xfrm>
              <a:off x="9206062" y="2936658"/>
              <a:ext cx="815046" cy="1124701"/>
            </a:xfrm>
            <a:custGeom>
              <a:avLst/>
              <a:gdLst>
                <a:gd name="connsiteX0" fmla="*/ 12637 w 1314184"/>
                <a:gd name="connsiteY0" fmla="*/ 1105747 h 1105747"/>
                <a:gd name="connsiteX1" fmla="*/ 0 w 1314184"/>
                <a:gd name="connsiteY1" fmla="*/ 88460 h 1105747"/>
                <a:gd name="connsiteX2" fmla="*/ 991956 w 1314184"/>
                <a:gd name="connsiteY2" fmla="*/ 0 h 1105747"/>
                <a:gd name="connsiteX3" fmla="*/ 1314184 w 1314184"/>
                <a:gd name="connsiteY3" fmla="*/ 954102 h 1105747"/>
                <a:gd name="connsiteX4" fmla="*/ 12637 w 1314184"/>
                <a:gd name="connsiteY4" fmla="*/ 1105747 h 1105747"/>
                <a:gd name="connsiteX0" fmla="*/ 12637 w 1314184"/>
                <a:gd name="connsiteY0" fmla="*/ 1074154 h 1074154"/>
                <a:gd name="connsiteX1" fmla="*/ 0 w 1314184"/>
                <a:gd name="connsiteY1" fmla="*/ 56867 h 1074154"/>
                <a:gd name="connsiteX2" fmla="*/ 783456 w 1314184"/>
                <a:gd name="connsiteY2" fmla="*/ 0 h 1074154"/>
                <a:gd name="connsiteX3" fmla="*/ 1314184 w 1314184"/>
                <a:gd name="connsiteY3" fmla="*/ 922509 h 1074154"/>
                <a:gd name="connsiteX4" fmla="*/ 12637 w 1314184"/>
                <a:gd name="connsiteY4" fmla="*/ 1074154 h 1074154"/>
                <a:gd name="connsiteX0" fmla="*/ 12637 w 1314184"/>
                <a:gd name="connsiteY0" fmla="*/ 1061517 h 1061517"/>
                <a:gd name="connsiteX1" fmla="*/ 0 w 1314184"/>
                <a:gd name="connsiteY1" fmla="*/ 44230 h 1061517"/>
                <a:gd name="connsiteX2" fmla="*/ 713955 w 1314184"/>
                <a:gd name="connsiteY2" fmla="*/ 0 h 1061517"/>
                <a:gd name="connsiteX3" fmla="*/ 1314184 w 1314184"/>
                <a:gd name="connsiteY3" fmla="*/ 909872 h 1061517"/>
                <a:gd name="connsiteX4" fmla="*/ 12637 w 1314184"/>
                <a:gd name="connsiteY4" fmla="*/ 1061517 h 1061517"/>
                <a:gd name="connsiteX0" fmla="*/ 12637 w 1314184"/>
                <a:gd name="connsiteY0" fmla="*/ 1048880 h 1048880"/>
                <a:gd name="connsiteX1" fmla="*/ 0 w 1314184"/>
                <a:gd name="connsiteY1" fmla="*/ 31593 h 1048880"/>
                <a:gd name="connsiteX2" fmla="*/ 568637 w 1314184"/>
                <a:gd name="connsiteY2" fmla="*/ 0 h 1048880"/>
                <a:gd name="connsiteX3" fmla="*/ 1314184 w 1314184"/>
                <a:gd name="connsiteY3" fmla="*/ 897235 h 1048880"/>
                <a:gd name="connsiteX4" fmla="*/ 12637 w 1314184"/>
                <a:gd name="connsiteY4" fmla="*/ 1048880 h 1048880"/>
                <a:gd name="connsiteX0" fmla="*/ 12637 w 707637"/>
                <a:gd name="connsiteY0" fmla="*/ 1048880 h 1048880"/>
                <a:gd name="connsiteX1" fmla="*/ 0 w 707637"/>
                <a:gd name="connsiteY1" fmla="*/ 31593 h 1048880"/>
                <a:gd name="connsiteX2" fmla="*/ 568637 w 707637"/>
                <a:gd name="connsiteY2" fmla="*/ 0 h 1048880"/>
                <a:gd name="connsiteX3" fmla="*/ 707637 w 707637"/>
                <a:gd name="connsiteY3" fmla="*/ 960421 h 1048880"/>
                <a:gd name="connsiteX4" fmla="*/ 12637 w 707637"/>
                <a:gd name="connsiteY4" fmla="*/ 1048880 h 1048880"/>
                <a:gd name="connsiteX0" fmla="*/ 12637 w 707637"/>
                <a:gd name="connsiteY0" fmla="*/ 1023605 h 1023605"/>
                <a:gd name="connsiteX1" fmla="*/ 0 w 707637"/>
                <a:gd name="connsiteY1" fmla="*/ 6318 h 1023605"/>
                <a:gd name="connsiteX2" fmla="*/ 157955 w 707637"/>
                <a:gd name="connsiteY2" fmla="*/ 0 h 1023605"/>
                <a:gd name="connsiteX3" fmla="*/ 707637 w 707637"/>
                <a:gd name="connsiteY3" fmla="*/ 935146 h 1023605"/>
                <a:gd name="connsiteX4" fmla="*/ 12637 w 707637"/>
                <a:gd name="connsiteY4" fmla="*/ 1023605 h 1023605"/>
                <a:gd name="connsiteX0" fmla="*/ 12637 w 802410"/>
                <a:gd name="connsiteY0" fmla="*/ 1023605 h 1023605"/>
                <a:gd name="connsiteX1" fmla="*/ 0 w 802410"/>
                <a:gd name="connsiteY1" fmla="*/ 6318 h 1023605"/>
                <a:gd name="connsiteX2" fmla="*/ 157955 w 802410"/>
                <a:gd name="connsiteY2" fmla="*/ 0 h 1023605"/>
                <a:gd name="connsiteX3" fmla="*/ 802410 w 802410"/>
                <a:gd name="connsiteY3" fmla="*/ 928828 h 1023605"/>
                <a:gd name="connsiteX4" fmla="*/ 12637 w 802410"/>
                <a:gd name="connsiteY4" fmla="*/ 1023605 h 1023605"/>
                <a:gd name="connsiteX0" fmla="*/ 12637 w 802410"/>
                <a:gd name="connsiteY0" fmla="*/ 1023605 h 1023605"/>
                <a:gd name="connsiteX1" fmla="*/ 0 w 802410"/>
                <a:gd name="connsiteY1" fmla="*/ 37910 h 1023605"/>
                <a:gd name="connsiteX2" fmla="*/ 157955 w 802410"/>
                <a:gd name="connsiteY2" fmla="*/ 0 h 1023605"/>
                <a:gd name="connsiteX3" fmla="*/ 802410 w 802410"/>
                <a:gd name="connsiteY3" fmla="*/ 928828 h 1023605"/>
                <a:gd name="connsiteX4" fmla="*/ 12637 w 802410"/>
                <a:gd name="connsiteY4" fmla="*/ 1023605 h 1023605"/>
                <a:gd name="connsiteX0" fmla="*/ 12637 w 802410"/>
                <a:gd name="connsiteY0" fmla="*/ 1023605 h 1023605"/>
                <a:gd name="connsiteX1" fmla="*/ 0 w 802410"/>
                <a:gd name="connsiteY1" fmla="*/ 6317 h 1023605"/>
                <a:gd name="connsiteX2" fmla="*/ 157955 w 802410"/>
                <a:gd name="connsiteY2" fmla="*/ 0 h 1023605"/>
                <a:gd name="connsiteX3" fmla="*/ 802410 w 802410"/>
                <a:gd name="connsiteY3" fmla="*/ 928828 h 1023605"/>
                <a:gd name="connsiteX4" fmla="*/ 12637 w 802410"/>
                <a:gd name="connsiteY4" fmla="*/ 1023605 h 1023605"/>
                <a:gd name="connsiteX0" fmla="*/ 12637 w 802410"/>
                <a:gd name="connsiteY0" fmla="*/ 1074153 h 1074153"/>
                <a:gd name="connsiteX1" fmla="*/ 0 w 802410"/>
                <a:gd name="connsiteY1" fmla="*/ 56865 h 1074153"/>
                <a:gd name="connsiteX2" fmla="*/ 537047 w 802410"/>
                <a:gd name="connsiteY2" fmla="*/ 0 h 1074153"/>
                <a:gd name="connsiteX3" fmla="*/ 802410 w 802410"/>
                <a:gd name="connsiteY3" fmla="*/ 979376 h 1074153"/>
                <a:gd name="connsiteX4" fmla="*/ 12637 w 802410"/>
                <a:gd name="connsiteY4" fmla="*/ 1074153 h 1074153"/>
                <a:gd name="connsiteX0" fmla="*/ 12637 w 802410"/>
                <a:gd name="connsiteY0" fmla="*/ 1074153 h 1074153"/>
                <a:gd name="connsiteX1" fmla="*/ 0 w 802410"/>
                <a:gd name="connsiteY1" fmla="*/ 6316 h 1074153"/>
                <a:gd name="connsiteX2" fmla="*/ 537047 w 802410"/>
                <a:gd name="connsiteY2" fmla="*/ 0 h 1074153"/>
                <a:gd name="connsiteX3" fmla="*/ 802410 w 802410"/>
                <a:gd name="connsiteY3" fmla="*/ 979376 h 1074153"/>
                <a:gd name="connsiteX4" fmla="*/ 12637 w 802410"/>
                <a:gd name="connsiteY4" fmla="*/ 1074153 h 1074153"/>
                <a:gd name="connsiteX0" fmla="*/ 12637 w 802410"/>
                <a:gd name="connsiteY0" fmla="*/ 1143657 h 1143657"/>
                <a:gd name="connsiteX1" fmla="*/ 0 w 802410"/>
                <a:gd name="connsiteY1" fmla="*/ 75820 h 1143657"/>
                <a:gd name="connsiteX2" fmla="*/ 543366 w 802410"/>
                <a:gd name="connsiteY2" fmla="*/ 0 h 1143657"/>
                <a:gd name="connsiteX3" fmla="*/ 802410 w 802410"/>
                <a:gd name="connsiteY3" fmla="*/ 1048880 h 1143657"/>
                <a:gd name="connsiteX4" fmla="*/ 12637 w 802410"/>
                <a:gd name="connsiteY4" fmla="*/ 1143657 h 1143657"/>
                <a:gd name="connsiteX0" fmla="*/ 12637 w 802410"/>
                <a:gd name="connsiteY0" fmla="*/ 1124701 h 1124701"/>
                <a:gd name="connsiteX1" fmla="*/ 0 w 802410"/>
                <a:gd name="connsiteY1" fmla="*/ 56864 h 1124701"/>
                <a:gd name="connsiteX2" fmla="*/ 556003 w 802410"/>
                <a:gd name="connsiteY2" fmla="*/ 0 h 1124701"/>
                <a:gd name="connsiteX3" fmla="*/ 802410 w 802410"/>
                <a:gd name="connsiteY3" fmla="*/ 1029924 h 1124701"/>
                <a:gd name="connsiteX4" fmla="*/ 12637 w 802410"/>
                <a:gd name="connsiteY4" fmla="*/ 1124701 h 1124701"/>
                <a:gd name="connsiteX0" fmla="*/ 25273 w 815046"/>
                <a:gd name="connsiteY0" fmla="*/ 1124701 h 1124701"/>
                <a:gd name="connsiteX1" fmla="*/ 0 w 815046"/>
                <a:gd name="connsiteY1" fmla="*/ 75819 h 1124701"/>
                <a:gd name="connsiteX2" fmla="*/ 568639 w 815046"/>
                <a:gd name="connsiteY2" fmla="*/ 0 h 1124701"/>
                <a:gd name="connsiteX3" fmla="*/ 815046 w 815046"/>
                <a:gd name="connsiteY3" fmla="*/ 1029924 h 1124701"/>
                <a:gd name="connsiteX4" fmla="*/ 25273 w 815046"/>
                <a:gd name="connsiteY4" fmla="*/ 1124701 h 112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5046" h="1124701">
                  <a:moveTo>
                    <a:pt x="25273" y="1124701"/>
                  </a:moveTo>
                  <a:lnTo>
                    <a:pt x="0" y="75819"/>
                  </a:lnTo>
                  <a:lnTo>
                    <a:pt x="568639" y="0"/>
                  </a:lnTo>
                  <a:lnTo>
                    <a:pt x="815046" y="1029924"/>
                  </a:lnTo>
                  <a:lnTo>
                    <a:pt x="25273" y="1124701"/>
                  </a:lnTo>
                  <a:close/>
                </a:path>
              </a:pathLst>
            </a:cu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6268105" y="3056706"/>
              <a:ext cx="3430777" cy="1181570"/>
            </a:xfrm>
            <a:prstGeom prst="line">
              <a:avLst/>
            </a:prstGeom>
            <a:ln>
              <a:headEnd type="none"/>
              <a:tailEnd type="none"/>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7734688" y="3562945"/>
              <a:ext cx="353055" cy="119298"/>
            </a:xfrm>
            <a:prstGeom prst="line">
              <a:avLst/>
            </a:prstGeom>
            <a:ln>
              <a:headEnd type="none"/>
              <a:tailEnd type="triangle"/>
            </a:ln>
          </p:spPr>
          <p:style>
            <a:lnRef idx="1">
              <a:schemeClr val="dk1"/>
            </a:lnRef>
            <a:fillRef idx="0">
              <a:schemeClr val="dk1"/>
            </a:fillRef>
            <a:effectRef idx="0">
              <a:schemeClr val="dk1"/>
            </a:effectRef>
            <a:fontRef idx="minor">
              <a:schemeClr val="tx1"/>
            </a:fontRef>
          </p:style>
        </p:cxnSp>
        <p:cxnSp>
          <p:nvCxnSpPr>
            <p:cNvPr id="10" name="Straight Connector 9"/>
            <p:cNvCxnSpPr/>
            <p:nvPr/>
          </p:nvCxnSpPr>
          <p:spPr>
            <a:xfrm flipH="1">
              <a:off x="7140013" y="3524280"/>
              <a:ext cx="473866" cy="1"/>
            </a:xfrm>
            <a:prstGeom prst="line">
              <a:avLst/>
            </a:prstGeom>
            <a:ln>
              <a:headEnd type="none"/>
              <a:tailEnd type="triangle"/>
            </a:ln>
          </p:spPr>
          <p:style>
            <a:lnRef idx="1">
              <a:schemeClr val="dk1"/>
            </a:lnRef>
            <a:fillRef idx="0">
              <a:schemeClr val="dk1"/>
            </a:fillRef>
            <a:effectRef idx="0">
              <a:schemeClr val="dk1"/>
            </a:effectRef>
            <a:fontRef idx="minor">
              <a:schemeClr val="tx1"/>
            </a:fontRef>
          </p:style>
        </p:cxnSp>
        <p:cxnSp>
          <p:nvCxnSpPr>
            <p:cNvPr id="11" name="Straight Connector 10"/>
            <p:cNvCxnSpPr/>
            <p:nvPr/>
          </p:nvCxnSpPr>
          <p:spPr>
            <a:xfrm flipH="1" flipV="1">
              <a:off x="7613879" y="3056707"/>
              <a:ext cx="765" cy="462009"/>
            </a:xfrm>
            <a:prstGeom prst="line">
              <a:avLst/>
            </a:prstGeom>
            <a:ln>
              <a:headEnd type="none"/>
              <a:tailEnd type="triangle"/>
            </a:ln>
          </p:spPr>
          <p:style>
            <a:lnRef idx="1">
              <a:schemeClr val="dk1"/>
            </a:lnRef>
            <a:fillRef idx="0">
              <a:schemeClr val="dk1"/>
            </a:fillRef>
            <a:effectRef idx="0">
              <a:schemeClr val="dk1"/>
            </a:effectRef>
            <a:fontRef idx="minor">
              <a:schemeClr val="tx1"/>
            </a:fontRef>
          </p:style>
        </p:cxnSp>
        <p:pic>
          <p:nvPicPr>
            <p:cNvPr id="12" name="Picture 11"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2651" y="3542857"/>
              <a:ext cx="381000" cy="152400"/>
            </a:xfrm>
            <a:prstGeom prst="rect">
              <a:avLst/>
            </a:prstGeom>
          </p:spPr>
        </p:pic>
        <p:pic>
          <p:nvPicPr>
            <p:cNvPr id="13" name="Picture 12"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1474" y="3037374"/>
              <a:ext cx="342900" cy="152400"/>
            </a:xfrm>
            <a:prstGeom prst="rect">
              <a:avLst/>
            </a:prstGeom>
          </p:spPr>
        </p:pic>
        <p:pic>
          <p:nvPicPr>
            <p:cNvPr id="14" name="Picture 13"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93107" y="3314047"/>
              <a:ext cx="203200" cy="165100"/>
            </a:xfrm>
            <a:prstGeom prst="rect">
              <a:avLst/>
            </a:prstGeom>
          </p:spPr>
        </p:pic>
        <p:pic>
          <p:nvPicPr>
            <p:cNvPr id="15" name="Picture 14"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75759" y="3385937"/>
              <a:ext cx="228600" cy="165100"/>
            </a:xfrm>
            <a:prstGeom prst="rect">
              <a:avLst/>
            </a:prstGeom>
          </p:spPr>
        </p:pic>
        <p:pic>
          <p:nvPicPr>
            <p:cNvPr id="16" name="Picture 15"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52764" y="2616956"/>
              <a:ext cx="1092200" cy="241300"/>
            </a:xfrm>
            <a:prstGeom prst="rect">
              <a:avLst/>
            </a:prstGeom>
          </p:spPr>
        </p:pic>
        <p:pic>
          <p:nvPicPr>
            <p:cNvPr id="17" name="Picture 16"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46152" y="3887012"/>
              <a:ext cx="1066800" cy="241300"/>
            </a:xfrm>
            <a:prstGeom prst="rect">
              <a:avLst/>
            </a:prstGeom>
          </p:spPr>
        </p:pic>
        <p:pic>
          <p:nvPicPr>
            <p:cNvPr id="18" name="Picture 17"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36100" y="4378259"/>
              <a:ext cx="1054100" cy="241300"/>
            </a:xfrm>
            <a:prstGeom prst="rect">
              <a:avLst/>
            </a:prstGeom>
          </p:spPr>
        </p:pic>
      </p:grpSp>
      <p:pic>
        <p:nvPicPr>
          <p:cNvPr id="19" name="Picture 18"/>
          <p:cNvPicPr>
            <a:picLocks noChangeAspect="1"/>
          </p:cNvPicPr>
          <p:nvPr/>
        </p:nvPicPr>
        <p:blipFill>
          <a:blip r:embed="rId10"/>
          <a:stretch>
            <a:fillRect/>
          </a:stretch>
        </p:blipFill>
        <p:spPr>
          <a:xfrm>
            <a:off x="934229" y="990540"/>
            <a:ext cx="4367004" cy="5278672"/>
          </a:xfrm>
          <a:prstGeom prst="rect">
            <a:avLst/>
          </a:prstGeom>
        </p:spPr>
      </p:pic>
    </p:spTree>
    <p:extLst>
      <p:ext uri="{BB962C8B-B14F-4D97-AF65-F5344CB8AC3E}">
        <p14:creationId xmlns:p14="http://schemas.microsoft.com/office/powerpoint/2010/main" val="9726433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3D Vector Field </a:t>
            </a:r>
            <a:r>
              <a:rPr lang="mr-IN" dirty="0"/>
              <a:t>–</a:t>
            </a:r>
            <a:r>
              <a:rPr lang="en-US" dirty="0"/>
              <a:t> Helical Path</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5402" y="1930905"/>
            <a:ext cx="4626084" cy="3364425"/>
          </a:xfrm>
          <a:prstGeom prst="rect">
            <a:avLst/>
          </a:prstGeom>
        </p:spPr>
      </p:pic>
      <p:pic>
        <p:nvPicPr>
          <p:cNvPr id="5" name="Picture 4"/>
          <p:cNvPicPr>
            <a:picLocks noChangeAspect="1"/>
          </p:cNvPicPr>
          <p:nvPr/>
        </p:nvPicPr>
        <p:blipFill>
          <a:blip r:embed="rId4"/>
          <a:stretch>
            <a:fillRect/>
          </a:stretch>
        </p:blipFill>
        <p:spPr>
          <a:xfrm>
            <a:off x="609600" y="952500"/>
            <a:ext cx="6910316" cy="5264355"/>
          </a:xfrm>
          <a:prstGeom prst="rect">
            <a:avLst/>
          </a:prstGeom>
        </p:spPr>
      </p:pic>
    </p:spTree>
    <p:extLst>
      <p:ext uri="{BB962C8B-B14F-4D97-AF65-F5344CB8AC3E}">
        <p14:creationId xmlns:p14="http://schemas.microsoft.com/office/powerpoint/2010/main" val="19918666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Dubins</a:t>
            </a:r>
            <a:r>
              <a:rPr lang="en-US" dirty="0"/>
              <a:t> Airplane Paths</a:t>
            </a:r>
          </a:p>
        </p:txBody>
      </p:sp>
      <p:pic>
        <p:nvPicPr>
          <p:cNvPr id="3" name="Picture 2">
            <a:extLst>
              <a:ext uri="{FF2B5EF4-FFF2-40B4-BE49-F238E27FC236}">
                <a16:creationId xmlns:a16="http://schemas.microsoft.com/office/drawing/2014/main" id="{5ACC7F61-10FD-A047-9376-50CF07BB8F17}"/>
              </a:ext>
            </a:extLst>
          </p:cNvPr>
          <p:cNvPicPr>
            <a:picLocks noChangeAspect="1"/>
          </p:cNvPicPr>
          <p:nvPr/>
        </p:nvPicPr>
        <p:blipFill>
          <a:blip r:embed="rId3"/>
          <a:stretch>
            <a:fillRect/>
          </a:stretch>
        </p:blipFill>
        <p:spPr>
          <a:xfrm>
            <a:off x="391905" y="1060449"/>
            <a:ext cx="11408190" cy="5053747"/>
          </a:xfrm>
          <a:prstGeom prst="rect">
            <a:avLst/>
          </a:prstGeom>
        </p:spPr>
      </p:pic>
    </p:spTree>
    <p:extLst>
      <p:ext uri="{BB962C8B-B14F-4D97-AF65-F5344CB8AC3E}">
        <p14:creationId xmlns:p14="http://schemas.microsoft.com/office/powerpoint/2010/main" val="12021195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Low Altitude </a:t>
            </a:r>
            <a:r>
              <a:rPr lang="en-US" dirty="0" err="1"/>
              <a:t>Dubins</a:t>
            </a:r>
            <a:r>
              <a:rPr lang="en-US" dirty="0"/>
              <a:t> Airplane Paths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1024151"/>
            <a:ext cx="6378054" cy="5185122"/>
          </a:xfrm>
          <a:prstGeom prst="rect">
            <a:avLst/>
          </a:prstGeom>
        </p:spPr>
      </p:pic>
      <p:pic>
        <p:nvPicPr>
          <p:cNvPr id="5" name="Picture 4"/>
          <p:cNvPicPr>
            <a:picLocks noChangeAspect="1"/>
          </p:cNvPicPr>
          <p:nvPr/>
        </p:nvPicPr>
        <p:blipFill>
          <a:blip r:embed="rId4"/>
          <a:stretch>
            <a:fillRect/>
          </a:stretch>
        </p:blipFill>
        <p:spPr>
          <a:xfrm>
            <a:off x="7303195" y="2277135"/>
            <a:ext cx="4319421" cy="1789897"/>
          </a:xfrm>
          <a:prstGeom prst="rect">
            <a:avLst/>
          </a:prstGeom>
        </p:spPr>
      </p:pic>
    </p:spTree>
    <p:extLst>
      <p:ext uri="{BB962C8B-B14F-4D97-AF65-F5344CB8AC3E}">
        <p14:creationId xmlns:p14="http://schemas.microsoft.com/office/powerpoint/2010/main" val="12917326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Altitude </a:t>
            </a:r>
            <a:r>
              <a:rPr lang="en-US" dirty="0" err="1"/>
              <a:t>Dubins</a:t>
            </a:r>
            <a:r>
              <a:rPr lang="en-US" dirty="0"/>
              <a:t> Airplane Paths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777" y="983207"/>
            <a:ext cx="6018614" cy="5388328"/>
          </a:xfrm>
          <a:prstGeom prst="rect">
            <a:avLst/>
          </a:prstGeom>
        </p:spPr>
      </p:pic>
      <p:pic>
        <p:nvPicPr>
          <p:cNvPr id="6" name="Picture 5"/>
          <p:cNvPicPr>
            <a:picLocks noChangeAspect="1"/>
          </p:cNvPicPr>
          <p:nvPr/>
        </p:nvPicPr>
        <p:blipFill>
          <a:blip r:embed="rId4"/>
          <a:stretch>
            <a:fillRect/>
          </a:stretch>
        </p:blipFill>
        <p:spPr>
          <a:xfrm>
            <a:off x="6909885" y="1566743"/>
            <a:ext cx="4693651" cy="3742235"/>
          </a:xfrm>
          <a:prstGeom prst="rect">
            <a:avLst/>
          </a:prstGeom>
        </p:spPr>
      </p:pic>
    </p:spTree>
    <p:extLst>
      <p:ext uri="{BB962C8B-B14F-4D97-AF65-F5344CB8AC3E}">
        <p14:creationId xmlns:p14="http://schemas.microsoft.com/office/powerpoint/2010/main" val="161459338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Medium Altitude </a:t>
            </a:r>
            <a:r>
              <a:rPr lang="en-US" dirty="0" err="1"/>
              <a:t>Dubins</a:t>
            </a:r>
            <a:r>
              <a:rPr lang="en-US" dirty="0"/>
              <a:t> Airplane Paths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6693" y="1322265"/>
            <a:ext cx="2679385" cy="501479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56783" y="1214735"/>
            <a:ext cx="3725617" cy="5229857"/>
          </a:xfrm>
          <a:prstGeom prst="rect">
            <a:avLst/>
          </a:prstGeom>
        </p:spPr>
      </p:pic>
      <p:sp>
        <p:nvSpPr>
          <p:cNvPr id="7" name="TextBox 6"/>
          <p:cNvSpPr txBox="1"/>
          <p:nvPr/>
        </p:nvSpPr>
        <p:spPr>
          <a:xfrm>
            <a:off x="559812" y="1590997"/>
            <a:ext cx="5336022" cy="1938992"/>
          </a:xfrm>
          <a:prstGeom prst="rect">
            <a:avLst/>
          </a:prstGeom>
          <a:noFill/>
        </p:spPr>
        <p:txBody>
          <a:bodyPr wrap="square" rtlCol="0">
            <a:spAutoFit/>
          </a:bodyPr>
          <a:lstStyle/>
          <a:p>
            <a:r>
              <a:rPr lang="en-US" sz="2400" dirty="0"/>
              <a:t>Key idea:  Add an intermediate helix along the path.  </a:t>
            </a:r>
          </a:p>
          <a:p>
            <a:endParaRPr lang="en-US" sz="2400" dirty="0"/>
          </a:p>
          <a:p>
            <a:r>
              <a:rPr lang="en-US" sz="2400" dirty="0"/>
              <a:t>Could add intermediate helix at start, end, or in the middle of path.</a:t>
            </a:r>
          </a:p>
        </p:txBody>
      </p:sp>
    </p:spTree>
    <p:extLst>
      <p:ext uri="{BB962C8B-B14F-4D97-AF65-F5344CB8AC3E}">
        <p14:creationId xmlns:p14="http://schemas.microsoft.com/office/powerpoint/2010/main" val="19142408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Medium Altitude </a:t>
            </a:r>
            <a:r>
              <a:rPr lang="en-US" dirty="0" err="1"/>
              <a:t>Dubins</a:t>
            </a:r>
            <a:r>
              <a:rPr lang="en-US" dirty="0"/>
              <a:t> Airplane Paths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2261" y="952500"/>
            <a:ext cx="5675953" cy="5286876"/>
          </a:xfrm>
          <a:prstGeom prst="rect">
            <a:avLst/>
          </a:prstGeom>
        </p:spPr>
      </p:pic>
    </p:spTree>
    <p:extLst>
      <p:ext uri="{BB962C8B-B14F-4D97-AF65-F5344CB8AC3E}">
        <p14:creationId xmlns:p14="http://schemas.microsoft.com/office/powerpoint/2010/main" val="482944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341503" y="1967812"/>
            <a:ext cx="4623174" cy="3191041"/>
            <a:chOff x="2235200" y="533400"/>
            <a:chExt cx="5118100" cy="3314700"/>
          </a:xfrm>
        </p:grpSpPr>
        <p:sp>
          <p:nvSpPr>
            <p:cNvPr id="26" name="Snip Diagonal Corner Rectangle 25"/>
            <p:cNvSpPr/>
            <p:nvPr/>
          </p:nvSpPr>
          <p:spPr>
            <a:xfrm>
              <a:off x="4584700" y="533400"/>
              <a:ext cx="2768600" cy="3314700"/>
            </a:xfrm>
            <a:prstGeom prst="snip2DiagRect">
              <a:avLst/>
            </a:prstGeom>
            <a:solidFill>
              <a:schemeClr val="bg2">
                <a:lumMod val="40000"/>
                <a:lumOff val="60000"/>
              </a:schemeClr>
            </a:solidFill>
            <a:ln>
              <a:solidFill>
                <a:schemeClr val="bg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436" name="Oval 3"/>
            <p:cNvSpPr>
              <a:spLocks noChangeArrowheads="1"/>
            </p:cNvSpPr>
            <p:nvPr/>
          </p:nvSpPr>
          <p:spPr bwMode="auto">
            <a:xfrm>
              <a:off x="2235200" y="34798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18437" name="Oval 4"/>
            <p:cNvSpPr>
              <a:spLocks noChangeArrowheads="1"/>
            </p:cNvSpPr>
            <p:nvPr/>
          </p:nvSpPr>
          <p:spPr bwMode="auto">
            <a:xfrm>
              <a:off x="4521200" y="12065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18438" name="Line 5"/>
            <p:cNvSpPr>
              <a:spLocks noChangeShapeType="1"/>
            </p:cNvSpPr>
            <p:nvPr/>
          </p:nvSpPr>
          <p:spPr bwMode="auto">
            <a:xfrm flipV="1">
              <a:off x="2298700" y="1270000"/>
              <a:ext cx="2235200" cy="2235200"/>
            </a:xfrm>
            <a:prstGeom prst="line">
              <a:avLst/>
            </a:prstGeom>
            <a:noFill/>
            <a:ln w="9525">
              <a:solidFill>
                <a:schemeClr val="tx1"/>
              </a:solidFill>
              <a:round/>
              <a:headEnd/>
              <a:tailEnd/>
            </a:ln>
            <a:effectLst/>
          </p:spPr>
          <p:txBody>
            <a:bodyPr>
              <a:prstTxWarp prst="textNoShape">
                <a:avLst/>
              </a:prstTxWarp>
            </a:bodyPr>
            <a:lstStyle/>
            <a:p>
              <a:endParaRPr lang="en-US"/>
            </a:p>
          </p:txBody>
        </p:sp>
        <p:sp>
          <p:nvSpPr>
            <p:cNvPr id="18439" name="Line 17"/>
            <p:cNvSpPr>
              <a:spLocks noChangeShapeType="1"/>
            </p:cNvSpPr>
            <p:nvPr/>
          </p:nvSpPr>
          <p:spPr bwMode="auto">
            <a:xfrm flipH="1" flipV="1">
              <a:off x="4572000" y="1257300"/>
              <a:ext cx="2070100" cy="2247900"/>
            </a:xfrm>
            <a:prstGeom prst="line">
              <a:avLst/>
            </a:prstGeom>
            <a:noFill/>
            <a:ln w="9525">
              <a:solidFill>
                <a:schemeClr val="tx1"/>
              </a:solidFill>
              <a:round/>
              <a:headEnd/>
              <a:tailEnd/>
            </a:ln>
            <a:effectLst/>
          </p:spPr>
          <p:txBody>
            <a:bodyPr>
              <a:prstTxWarp prst="textNoShape">
                <a:avLst/>
              </a:prstTxWarp>
            </a:bodyPr>
            <a:lstStyle/>
            <a:p>
              <a:endParaRPr lang="en-US"/>
            </a:p>
          </p:txBody>
        </p:sp>
        <p:sp>
          <p:nvSpPr>
            <p:cNvPr id="18440" name="Oval 18"/>
            <p:cNvSpPr>
              <a:spLocks noChangeArrowheads="1"/>
            </p:cNvSpPr>
            <p:nvPr/>
          </p:nvSpPr>
          <p:spPr bwMode="auto">
            <a:xfrm>
              <a:off x="6591300" y="34544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18441" name="Freeform 23"/>
            <p:cNvSpPr>
              <a:spLocks/>
            </p:cNvSpPr>
            <p:nvPr/>
          </p:nvSpPr>
          <p:spPr bwMode="auto">
            <a:xfrm rot="2605718">
              <a:off x="3390900" y="2082800"/>
              <a:ext cx="406400" cy="254000"/>
            </a:xfrm>
            <a:custGeom>
              <a:avLst/>
              <a:gdLst>
                <a:gd name="T0" fmla="*/ 2147483647 w 3376"/>
                <a:gd name="T1" fmla="*/ 2147483647 h 1272"/>
                <a:gd name="T2" fmla="*/ 2147483647 w 3376"/>
                <a:gd name="T3" fmla="*/ 0 h 1272"/>
                <a:gd name="T4" fmla="*/ 2147483647 w 3376"/>
                <a:gd name="T5" fmla="*/ 2147483647 h 1272"/>
                <a:gd name="T6" fmla="*/ 2147483647 w 3376"/>
                <a:gd name="T7" fmla="*/ 2147483647 h 1272"/>
                <a:gd name="T8" fmla="*/ 2147483647 w 3376"/>
                <a:gd name="T9" fmla="*/ 2147483647 h 1272"/>
                <a:gd name="T10" fmla="*/ 2147483647 w 3376"/>
                <a:gd name="T11" fmla="*/ 2147483647 h 1272"/>
                <a:gd name="T12" fmla="*/ 2147483647 w 3376"/>
                <a:gd name="T13" fmla="*/ 2147483647 h 1272"/>
                <a:gd name="T14" fmla="*/ 2147483647 w 3376"/>
                <a:gd name="T15" fmla="*/ 2147483647 h 1272"/>
                <a:gd name="T16" fmla="*/ 0 w 3376"/>
                <a:gd name="T17" fmla="*/ 2147483647 h 1272"/>
                <a:gd name="T18" fmla="*/ 2147483647 w 3376"/>
                <a:gd name="T19" fmla="*/ 2147483647 h 12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376"/>
                <a:gd name="T31" fmla="*/ 0 h 1272"/>
                <a:gd name="T32" fmla="*/ 3376 w 3376"/>
                <a:gd name="T33" fmla="*/ 1272 h 127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376" h="1272">
                  <a:moveTo>
                    <a:pt x="16" y="760"/>
                  </a:moveTo>
                  <a:lnTo>
                    <a:pt x="1712" y="0"/>
                  </a:lnTo>
                  <a:lnTo>
                    <a:pt x="3376" y="832"/>
                  </a:lnTo>
                  <a:lnTo>
                    <a:pt x="3360" y="1272"/>
                  </a:lnTo>
                  <a:lnTo>
                    <a:pt x="2104" y="984"/>
                  </a:lnTo>
                  <a:lnTo>
                    <a:pt x="2104" y="864"/>
                  </a:lnTo>
                  <a:lnTo>
                    <a:pt x="1272" y="832"/>
                  </a:lnTo>
                  <a:lnTo>
                    <a:pt x="1264" y="952"/>
                  </a:lnTo>
                  <a:lnTo>
                    <a:pt x="0" y="1168"/>
                  </a:lnTo>
                  <a:lnTo>
                    <a:pt x="16" y="760"/>
                  </a:lnTo>
                  <a:close/>
                </a:path>
              </a:pathLst>
            </a:custGeom>
            <a:solidFill>
              <a:schemeClr val="bg2"/>
            </a:solidFill>
            <a:ln w="9525">
              <a:solidFill>
                <a:schemeClr val="tx1"/>
              </a:solidFill>
              <a:round/>
              <a:headEnd/>
              <a:tailEnd/>
            </a:ln>
            <a:effectLst/>
          </p:spPr>
          <p:txBody>
            <a:bodyPr>
              <a:prstTxWarp prst="textNoShape">
                <a:avLst/>
              </a:prstTxWarp>
            </a:bodyPr>
            <a:lstStyle/>
            <a:p>
              <a:endParaRPr lang="en-US"/>
            </a:p>
          </p:txBody>
        </p:sp>
        <p:cxnSp>
          <p:nvCxnSpPr>
            <p:cNvPr id="18" name="Straight Arrow Connector 17"/>
            <p:cNvCxnSpPr/>
            <p:nvPr/>
          </p:nvCxnSpPr>
          <p:spPr>
            <a:xfrm flipV="1">
              <a:off x="4584700" y="1229691"/>
              <a:ext cx="685800" cy="14909"/>
            </a:xfrm>
            <a:prstGeom prst="straightConnector1">
              <a:avLst/>
            </a:prstGeom>
            <a:ln>
              <a:tailEnd type="triangle" w="med" len="lg"/>
            </a:ln>
            <a:effectLst/>
          </p:spPr>
          <p:style>
            <a:lnRef idx="1">
              <a:schemeClr val="accent4"/>
            </a:lnRef>
            <a:fillRef idx="0">
              <a:schemeClr val="accent4"/>
            </a:fillRef>
            <a:effectRef idx="0">
              <a:schemeClr val="accent4"/>
            </a:effectRef>
            <a:fontRef idx="minor">
              <a:schemeClr val="tx1"/>
            </a:fontRef>
          </p:style>
        </p:cxnSp>
        <p:cxnSp>
          <p:nvCxnSpPr>
            <p:cNvPr id="28" name="Straight Connector 27"/>
            <p:cNvCxnSpPr/>
            <p:nvPr/>
          </p:nvCxnSpPr>
          <p:spPr>
            <a:xfrm rot="16200000" flipH="1">
              <a:off x="3276600" y="1866900"/>
              <a:ext cx="2603500" cy="12700"/>
            </a:xfrm>
            <a:prstGeom prst="line">
              <a:avLst/>
            </a:prstGeom>
            <a:ln w="12700" cap="flat" cmpd="sng" algn="ctr">
              <a:solidFill>
                <a:schemeClr val="tx1"/>
              </a:solidFill>
              <a:prstDash val="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22" name="Picture 21" descr="latex-image-1.pdf"/>
            <p:cNvPicPr>
              <a:picLocks noChangeAspect="1"/>
            </p:cNvPicPr>
            <p:nvPr/>
          </p:nvPicPr>
          <p:blipFill>
            <a:blip r:embed="rId3"/>
            <a:stretch>
              <a:fillRect/>
            </a:stretch>
          </p:blipFill>
          <p:spPr>
            <a:xfrm>
              <a:off x="4870450" y="647700"/>
              <a:ext cx="1816100" cy="228600"/>
            </a:xfrm>
            <a:prstGeom prst="rect">
              <a:avLst/>
            </a:prstGeom>
          </p:spPr>
        </p:pic>
        <p:sp>
          <p:nvSpPr>
            <p:cNvPr id="23" name="Oval 22"/>
            <p:cNvSpPr/>
            <p:nvPr/>
          </p:nvSpPr>
          <p:spPr>
            <a:xfrm>
              <a:off x="4127500" y="800100"/>
              <a:ext cx="889000" cy="889000"/>
            </a:xfrm>
            <a:prstGeom prst="ellipse">
              <a:avLst/>
            </a:prstGeom>
            <a:noFill/>
            <a:ln w="12700" cap="flat" cmpd="sng" algn="ctr">
              <a:solidFill>
                <a:schemeClr val="tx1"/>
              </a:solidFill>
              <a:prstDash val="dash"/>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4" name="Picture 23" descr="latex-image-1.pdf"/>
            <p:cNvPicPr>
              <a:picLocks noChangeAspect="1"/>
            </p:cNvPicPr>
            <p:nvPr/>
          </p:nvPicPr>
          <p:blipFill>
            <a:blip r:embed="rId4"/>
            <a:stretch>
              <a:fillRect/>
            </a:stretch>
          </p:blipFill>
          <p:spPr>
            <a:xfrm>
              <a:off x="4216400" y="1085850"/>
              <a:ext cx="279400" cy="165100"/>
            </a:xfrm>
            <a:prstGeom prst="rect">
              <a:avLst/>
            </a:prstGeom>
          </p:spPr>
        </p:pic>
        <p:pic>
          <p:nvPicPr>
            <p:cNvPr id="25" name="Picture 24" descr="latex-image-1.pdf"/>
            <p:cNvPicPr>
              <a:picLocks noChangeAspect="1"/>
            </p:cNvPicPr>
            <p:nvPr/>
          </p:nvPicPr>
          <p:blipFill>
            <a:blip r:embed="rId5"/>
            <a:stretch>
              <a:fillRect/>
            </a:stretch>
          </p:blipFill>
          <p:spPr>
            <a:xfrm>
              <a:off x="5270500" y="1276350"/>
              <a:ext cx="228600" cy="165100"/>
            </a:xfrm>
            <a:prstGeom prst="rect">
              <a:avLst/>
            </a:prstGeom>
          </p:spPr>
        </p:pic>
        <p:pic>
          <p:nvPicPr>
            <p:cNvPr id="35" name="Picture 34" descr="latex-image-1.pdf"/>
            <p:cNvPicPr>
              <a:picLocks noChangeAspect="1"/>
            </p:cNvPicPr>
            <p:nvPr/>
          </p:nvPicPr>
          <p:blipFill>
            <a:blip r:embed="rId6"/>
            <a:stretch>
              <a:fillRect/>
            </a:stretch>
          </p:blipFill>
          <p:spPr>
            <a:xfrm>
              <a:off x="6750050" y="3543300"/>
              <a:ext cx="520700" cy="177800"/>
            </a:xfrm>
            <a:prstGeom prst="rect">
              <a:avLst/>
            </a:prstGeom>
          </p:spPr>
        </p:pic>
        <p:pic>
          <p:nvPicPr>
            <p:cNvPr id="36" name="Picture 35" descr="latex-image-1.pdf"/>
            <p:cNvPicPr>
              <a:picLocks noChangeAspect="1"/>
            </p:cNvPicPr>
            <p:nvPr/>
          </p:nvPicPr>
          <p:blipFill>
            <a:blip r:embed="rId7"/>
            <a:stretch>
              <a:fillRect/>
            </a:stretch>
          </p:blipFill>
          <p:spPr>
            <a:xfrm>
              <a:off x="2349500" y="3600450"/>
              <a:ext cx="533400" cy="165100"/>
            </a:xfrm>
            <a:prstGeom prst="rect">
              <a:avLst/>
            </a:prstGeom>
          </p:spPr>
        </p:pic>
        <p:pic>
          <p:nvPicPr>
            <p:cNvPr id="37" name="Picture 36" descr="latex-image-1.pdf"/>
            <p:cNvPicPr>
              <a:picLocks noChangeAspect="1"/>
            </p:cNvPicPr>
            <p:nvPr/>
          </p:nvPicPr>
          <p:blipFill>
            <a:blip r:embed="rId8"/>
            <a:stretch>
              <a:fillRect/>
            </a:stretch>
          </p:blipFill>
          <p:spPr>
            <a:xfrm>
              <a:off x="4819650" y="2876550"/>
              <a:ext cx="1054100" cy="266700"/>
            </a:xfrm>
            <a:prstGeom prst="rect">
              <a:avLst/>
            </a:prstGeom>
          </p:spPr>
        </p:pic>
      </p:grpSp>
      <p:sp>
        <p:nvSpPr>
          <p:cNvPr id="2" name="Title 1"/>
          <p:cNvSpPr>
            <a:spLocks noGrp="1"/>
          </p:cNvSpPr>
          <p:nvPr>
            <p:ph type="title"/>
          </p:nvPr>
        </p:nvSpPr>
        <p:spPr/>
        <p:txBody>
          <a:bodyPr/>
          <a:lstStyle/>
          <a:p>
            <a:r>
              <a:rPr lang="en-US" dirty="0"/>
              <a:t>Waypoint Switching</a:t>
            </a:r>
          </a:p>
        </p:txBody>
      </p:sp>
      <p:pic>
        <p:nvPicPr>
          <p:cNvPr id="5" name="Picture 4"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74759" y="1054100"/>
            <a:ext cx="5607641" cy="5083563"/>
          </a:xfrm>
          <a:prstGeom prst="rect">
            <a:avLst/>
          </a:prstGeom>
        </p:spPr>
      </p:pic>
    </p:spTree>
    <p:extLst>
      <p:ext uri="{BB962C8B-B14F-4D97-AF65-F5344CB8AC3E}">
        <p14:creationId xmlns:p14="http://schemas.microsoft.com/office/powerpoint/2010/main" val="2622603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Waypoint Following</a:t>
            </a:r>
          </a:p>
        </p:txBody>
      </p:sp>
      <p:pic>
        <p:nvPicPr>
          <p:cNvPr id="4" name="Picture 3"/>
          <p:cNvPicPr>
            <a:picLocks noChangeAspect="1"/>
          </p:cNvPicPr>
          <p:nvPr/>
        </p:nvPicPr>
        <p:blipFill>
          <a:blip r:embed="rId2"/>
          <a:stretch>
            <a:fillRect/>
          </a:stretch>
        </p:blipFill>
        <p:spPr>
          <a:xfrm>
            <a:off x="538005" y="972277"/>
            <a:ext cx="6537749" cy="4878917"/>
          </a:xfrm>
          <a:prstGeom prst="rect">
            <a:avLst/>
          </a:prstGeom>
        </p:spPr>
      </p:pic>
      <p:grpSp>
        <p:nvGrpSpPr>
          <p:cNvPr id="5" name="Group 4"/>
          <p:cNvGrpSpPr/>
          <p:nvPr/>
        </p:nvGrpSpPr>
        <p:grpSpPr>
          <a:xfrm>
            <a:off x="6454556" y="2101755"/>
            <a:ext cx="5127844" cy="3248136"/>
            <a:chOff x="2235200" y="533400"/>
            <a:chExt cx="5118100" cy="3314700"/>
          </a:xfrm>
        </p:grpSpPr>
        <p:sp>
          <p:nvSpPr>
            <p:cNvPr id="6" name="Snip Diagonal Corner Rectangle 5"/>
            <p:cNvSpPr/>
            <p:nvPr/>
          </p:nvSpPr>
          <p:spPr>
            <a:xfrm>
              <a:off x="4584700" y="533400"/>
              <a:ext cx="2768600" cy="3314700"/>
            </a:xfrm>
            <a:prstGeom prst="snip2DiagRect">
              <a:avLst/>
            </a:prstGeom>
            <a:solidFill>
              <a:schemeClr val="bg2">
                <a:lumMod val="40000"/>
                <a:lumOff val="60000"/>
              </a:schemeClr>
            </a:solidFill>
            <a:ln>
              <a:solidFill>
                <a:schemeClr val="bg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7" name="Oval 3"/>
            <p:cNvSpPr>
              <a:spLocks noChangeArrowheads="1"/>
            </p:cNvSpPr>
            <p:nvPr/>
          </p:nvSpPr>
          <p:spPr bwMode="auto">
            <a:xfrm>
              <a:off x="2235200" y="34798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8" name="Oval 4"/>
            <p:cNvSpPr>
              <a:spLocks noChangeArrowheads="1"/>
            </p:cNvSpPr>
            <p:nvPr/>
          </p:nvSpPr>
          <p:spPr bwMode="auto">
            <a:xfrm>
              <a:off x="4521200" y="12065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9" name="Line 5"/>
            <p:cNvSpPr>
              <a:spLocks noChangeShapeType="1"/>
            </p:cNvSpPr>
            <p:nvPr/>
          </p:nvSpPr>
          <p:spPr bwMode="auto">
            <a:xfrm flipV="1">
              <a:off x="2298700" y="1270000"/>
              <a:ext cx="2235200" cy="2235200"/>
            </a:xfrm>
            <a:prstGeom prst="line">
              <a:avLst/>
            </a:prstGeom>
            <a:noFill/>
            <a:ln w="9525">
              <a:solidFill>
                <a:schemeClr val="tx1"/>
              </a:solidFill>
              <a:round/>
              <a:headEnd/>
              <a:tailEnd/>
            </a:ln>
            <a:effectLst/>
          </p:spPr>
          <p:txBody>
            <a:bodyPr>
              <a:prstTxWarp prst="textNoShape">
                <a:avLst/>
              </a:prstTxWarp>
            </a:bodyPr>
            <a:lstStyle/>
            <a:p>
              <a:endParaRPr lang="en-US"/>
            </a:p>
          </p:txBody>
        </p:sp>
        <p:sp>
          <p:nvSpPr>
            <p:cNvPr id="10" name="Line 17"/>
            <p:cNvSpPr>
              <a:spLocks noChangeShapeType="1"/>
            </p:cNvSpPr>
            <p:nvPr/>
          </p:nvSpPr>
          <p:spPr bwMode="auto">
            <a:xfrm flipH="1" flipV="1">
              <a:off x="4572000" y="1257300"/>
              <a:ext cx="2070100" cy="2247900"/>
            </a:xfrm>
            <a:prstGeom prst="line">
              <a:avLst/>
            </a:prstGeom>
            <a:noFill/>
            <a:ln w="9525">
              <a:solidFill>
                <a:schemeClr val="tx1"/>
              </a:solidFill>
              <a:round/>
              <a:headEnd/>
              <a:tailEnd/>
            </a:ln>
            <a:effectLst/>
          </p:spPr>
          <p:txBody>
            <a:bodyPr>
              <a:prstTxWarp prst="textNoShape">
                <a:avLst/>
              </a:prstTxWarp>
            </a:bodyPr>
            <a:lstStyle/>
            <a:p>
              <a:endParaRPr lang="en-US"/>
            </a:p>
          </p:txBody>
        </p:sp>
        <p:sp>
          <p:nvSpPr>
            <p:cNvPr id="11" name="Oval 18"/>
            <p:cNvSpPr>
              <a:spLocks noChangeArrowheads="1"/>
            </p:cNvSpPr>
            <p:nvPr/>
          </p:nvSpPr>
          <p:spPr bwMode="auto">
            <a:xfrm>
              <a:off x="6591300" y="34544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12" name="Freeform 23"/>
            <p:cNvSpPr>
              <a:spLocks/>
            </p:cNvSpPr>
            <p:nvPr/>
          </p:nvSpPr>
          <p:spPr bwMode="auto">
            <a:xfrm rot="2605718">
              <a:off x="3390900" y="2082800"/>
              <a:ext cx="406400" cy="254000"/>
            </a:xfrm>
            <a:custGeom>
              <a:avLst/>
              <a:gdLst>
                <a:gd name="T0" fmla="*/ 2147483647 w 3376"/>
                <a:gd name="T1" fmla="*/ 2147483647 h 1272"/>
                <a:gd name="T2" fmla="*/ 2147483647 w 3376"/>
                <a:gd name="T3" fmla="*/ 0 h 1272"/>
                <a:gd name="T4" fmla="*/ 2147483647 w 3376"/>
                <a:gd name="T5" fmla="*/ 2147483647 h 1272"/>
                <a:gd name="T6" fmla="*/ 2147483647 w 3376"/>
                <a:gd name="T7" fmla="*/ 2147483647 h 1272"/>
                <a:gd name="T8" fmla="*/ 2147483647 w 3376"/>
                <a:gd name="T9" fmla="*/ 2147483647 h 1272"/>
                <a:gd name="T10" fmla="*/ 2147483647 w 3376"/>
                <a:gd name="T11" fmla="*/ 2147483647 h 1272"/>
                <a:gd name="T12" fmla="*/ 2147483647 w 3376"/>
                <a:gd name="T13" fmla="*/ 2147483647 h 1272"/>
                <a:gd name="T14" fmla="*/ 2147483647 w 3376"/>
                <a:gd name="T15" fmla="*/ 2147483647 h 1272"/>
                <a:gd name="T16" fmla="*/ 0 w 3376"/>
                <a:gd name="T17" fmla="*/ 2147483647 h 1272"/>
                <a:gd name="T18" fmla="*/ 2147483647 w 3376"/>
                <a:gd name="T19" fmla="*/ 2147483647 h 12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376"/>
                <a:gd name="T31" fmla="*/ 0 h 1272"/>
                <a:gd name="T32" fmla="*/ 3376 w 3376"/>
                <a:gd name="T33" fmla="*/ 1272 h 127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376" h="1272">
                  <a:moveTo>
                    <a:pt x="16" y="760"/>
                  </a:moveTo>
                  <a:lnTo>
                    <a:pt x="1712" y="0"/>
                  </a:lnTo>
                  <a:lnTo>
                    <a:pt x="3376" y="832"/>
                  </a:lnTo>
                  <a:lnTo>
                    <a:pt x="3360" y="1272"/>
                  </a:lnTo>
                  <a:lnTo>
                    <a:pt x="2104" y="984"/>
                  </a:lnTo>
                  <a:lnTo>
                    <a:pt x="2104" y="864"/>
                  </a:lnTo>
                  <a:lnTo>
                    <a:pt x="1272" y="832"/>
                  </a:lnTo>
                  <a:lnTo>
                    <a:pt x="1264" y="952"/>
                  </a:lnTo>
                  <a:lnTo>
                    <a:pt x="0" y="1168"/>
                  </a:lnTo>
                  <a:lnTo>
                    <a:pt x="16" y="760"/>
                  </a:lnTo>
                  <a:close/>
                </a:path>
              </a:pathLst>
            </a:custGeom>
            <a:solidFill>
              <a:schemeClr val="bg2"/>
            </a:solidFill>
            <a:ln w="9525">
              <a:solidFill>
                <a:schemeClr val="tx1"/>
              </a:solidFill>
              <a:round/>
              <a:headEnd/>
              <a:tailEnd/>
            </a:ln>
            <a:effectLst/>
          </p:spPr>
          <p:txBody>
            <a:bodyPr>
              <a:prstTxWarp prst="textNoShape">
                <a:avLst/>
              </a:prstTxWarp>
            </a:bodyPr>
            <a:lstStyle/>
            <a:p>
              <a:endParaRPr lang="en-US"/>
            </a:p>
          </p:txBody>
        </p:sp>
        <p:cxnSp>
          <p:nvCxnSpPr>
            <p:cNvPr id="13" name="Straight Arrow Connector 12"/>
            <p:cNvCxnSpPr/>
            <p:nvPr/>
          </p:nvCxnSpPr>
          <p:spPr>
            <a:xfrm flipV="1">
              <a:off x="4584700" y="1229691"/>
              <a:ext cx="685800" cy="14909"/>
            </a:xfrm>
            <a:prstGeom prst="straightConnector1">
              <a:avLst/>
            </a:prstGeom>
            <a:ln>
              <a:tailEnd type="triangle" w="med" len="lg"/>
            </a:ln>
            <a:effectLst/>
          </p:spPr>
          <p:style>
            <a:lnRef idx="1">
              <a:schemeClr val="accent4"/>
            </a:lnRef>
            <a:fillRef idx="0">
              <a:schemeClr val="accent4"/>
            </a:fillRef>
            <a:effectRef idx="0">
              <a:schemeClr val="accent4"/>
            </a:effectRef>
            <a:fontRef idx="minor">
              <a:schemeClr val="tx1"/>
            </a:fontRef>
          </p:style>
        </p:cxnSp>
        <p:cxnSp>
          <p:nvCxnSpPr>
            <p:cNvPr id="14" name="Straight Connector 13"/>
            <p:cNvCxnSpPr/>
            <p:nvPr/>
          </p:nvCxnSpPr>
          <p:spPr>
            <a:xfrm rot="16200000" flipH="1">
              <a:off x="3276600" y="1866900"/>
              <a:ext cx="2603500" cy="12700"/>
            </a:xfrm>
            <a:prstGeom prst="line">
              <a:avLst/>
            </a:prstGeom>
            <a:ln w="12700" cap="flat" cmpd="sng" algn="ctr">
              <a:solidFill>
                <a:schemeClr val="tx1"/>
              </a:solidFill>
              <a:prstDash val="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15" name="Picture 14" descr="latex-image-1.pdf"/>
            <p:cNvPicPr>
              <a:picLocks noChangeAspect="1"/>
            </p:cNvPicPr>
            <p:nvPr/>
          </p:nvPicPr>
          <p:blipFill>
            <a:blip r:embed="rId3"/>
            <a:stretch>
              <a:fillRect/>
            </a:stretch>
          </p:blipFill>
          <p:spPr>
            <a:xfrm>
              <a:off x="4870450" y="647700"/>
              <a:ext cx="1816100" cy="228600"/>
            </a:xfrm>
            <a:prstGeom prst="rect">
              <a:avLst/>
            </a:prstGeom>
          </p:spPr>
        </p:pic>
        <p:sp>
          <p:nvSpPr>
            <p:cNvPr id="16" name="Oval 15"/>
            <p:cNvSpPr/>
            <p:nvPr/>
          </p:nvSpPr>
          <p:spPr>
            <a:xfrm>
              <a:off x="4127500" y="800100"/>
              <a:ext cx="889000" cy="889000"/>
            </a:xfrm>
            <a:prstGeom prst="ellipse">
              <a:avLst/>
            </a:prstGeom>
            <a:noFill/>
            <a:ln w="12700" cap="flat" cmpd="sng" algn="ctr">
              <a:solidFill>
                <a:schemeClr val="tx1"/>
              </a:solidFill>
              <a:prstDash val="dash"/>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7" name="Picture 16" descr="latex-image-1.pdf"/>
            <p:cNvPicPr>
              <a:picLocks noChangeAspect="1"/>
            </p:cNvPicPr>
            <p:nvPr/>
          </p:nvPicPr>
          <p:blipFill>
            <a:blip r:embed="rId4"/>
            <a:stretch>
              <a:fillRect/>
            </a:stretch>
          </p:blipFill>
          <p:spPr>
            <a:xfrm>
              <a:off x="4216400" y="1085850"/>
              <a:ext cx="279400" cy="165100"/>
            </a:xfrm>
            <a:prstGeom prst="rect">
              <a:avLst/>
            </a:prstGeom>
          </p:spPr>
        </p:pic>
        <p:pic>
          <p:nvPicPr>
            <p:cNvPr id="18" name="Picture 17" descr="latex-image-1.pdf"/>
            <p:cNvPicPr>
              <a:picLocks noChangeAspect="1"/>
            </p:cNvPicPr>
            <p:nvPr/>
          </p:nvPicPr>
          <p:blipFill>
            <a:blip r:embed="rId5"/>
            <a:stretch>
              <a:fillRect/>
            </a:stretch>
          </p:blipFill>
          <p:spPr>
            <a:xfrm>
              <a:off x="5270500" y="1276350"/>
              <a:ext cx="228600" cy="165100"/>
            </a:xfrm>
            <a:prstGeom prst="rect">
              <a:avLst/>
            </a:prstGeom>
          </p:spPr>
        </p:pic>
        <p:pic>
          <p:nvPicPr>
            <p:cNvPr id="19" name="Picture 18" descr="latex-image-1.pdf"/>
            <p:cNvPicPr>
              <a:picLocks noChangeAspect="1"/>
            </p:cNvPicPr>
            <p:nvPr/>
          </p:nvPicPr>
          <p:blipFill>
            <a:blip r:embed="rId6"/>
            <a:stretch>
              <a:fillRect/>
            </a:stretch>
          </p:blipFill>
          <p:spPr>
            <a:xfrm>
              <a:off x="6750050" y="3543300"/>
              <a:ext cx="520700" cy="177800"/>
            </a:xfrm>
            <a:prstGeom prst="rect">
              <a:avLst/>
            </a:prstGeom>
          </p:spPr>
        </p:pic>
        <p:pic>
          <p:nvPicPr>
            <p:cNvPr id="20" name="Picture 19" descr="latex-image-1.pdf"/>
            <p:cNvPicPr>
              <a:picLocks noChangeAspect="1"/>
            </p:cNvPicPr>
            <p:nvPr/>
          </p:nvPicPr>
          <p:blipFill>
            <a:blip r:embed="rId7"/>
            <a:stretch>
              <a:fillRect/>
            </a:stretch>
          </p:blipFill>
          <p:spPr>
            <a:xfrm>
              <a:off x="2349500" y="3600450"/>
              <a:ext cx="533400" cy="165100"/>
            </a:xfrm>
            <a:prstGeom prst="rect">
              <a:avLst/>
            </a:prstGeom>
          </p:spPr>
        </p:pic>
        <p:pic>
          <p:nvPicPr>
            <p:cNvPr id="21" name="Picture 20" descr="latex-image-1.pdf"/>
            <p:cNvPicPr>
              <a:picLocks noChangeAspect="1"/>
            </p:cNvPicPr>
            <p:nvPr/>
          </p:nvPicPr>
          <p:blipFill>
            <a:blip r:embed="rId8"/>
            <a:stretch>
              <a:fillRect/>
            </a:stretch>
          </p:blipFill>
          <p:spPr>
            <a:xfrm>
              <a:off x="4819650" y="2876550"/>
              <a:ext cx="1054100" cy="266700"/>
            </a:xfrm>
            <a:prstGeom prst="rect">
              <a:avLst/>
            </a:prstGeom>
          </p:spPr>
        </p:pic>
      </p:grpSp>
    </p:spTree>
    <p:extLst>
      <p:ext uri="{BB962C8B-B14F-4D97-AF65-F5344CB8AC3E}">
        <p14:creationId xmlns:p14="http://schemas.microsoft.com/office/powerpoint/2010/main" val="982365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Waypoint Following Results</a:t>
            </a:r>
          </a:p>
        </p:txBody>
      </p:sp>
      <p:pic>
        <p:nvPicPr>
          <p:cNvPr id="4" name="Picture 3" descr="path-waypoints-lin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6114" y="952500"/>
            <a:ext cx="6389773" cy="5390104"/>
          </a:xfrm>
          <a:prstGeom prst="rect">
            <a:avLst/>
          </a:prstGeom>
        </p:spPr>
      </p:pic>
    </p:spTree>
    <p:extLst>
      <p:ext uri="{BB962C8B-B14F-4D97-AF65-F5344CB8AC3E}">
        <p14:creationId xmlns:p14="http://schemas.microsoft.com/office/powerpoint/2010/main" val="1275227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p:cNvGrpSpPr/>
          <p:nvPr/>
        </p:nvGrpSpPr>
        <p:grpSpPr>
          <a:xfrm>
            <a:off x="3152065" y="1834661"/>
            <a:ext cx="6114765" cy="4115763"/>
            <a:chOff x="2451100" y="571500"/>
            <a:chExt cx="4783015" cy="3188677"/>
          </a:xfrm>
        </p:grpSpPr>
        <p:sp>
          <p:nvSpPr>
            <p:cNvPr id="20482" name="Oval 3"/>
            <p:cNvSpPr>
              <a:spLocks noChangeArrowheads="1"/>
            </p:cNvSpPr>
            <p:nvPr/>
          </p:nvSpPr>
          <p:spPr bwMode="auto">
            <a:xfrm>
              <a:off x="2451100" y="34163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20483" name="Oval 4"/>
            <p:cNvSpPr>
              <a:spLocks noChangeArrowheads="1"/>
            </p:cNvSpPr>
            <p:nvPr/>
          </p:nvSpPr>
          <p:spPr bwMode="auto">
            <a:xfrm>
              <a:off x="4511675" y="1206500"/>
              <a:ext cx="101600" cy="9525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20484" name="Line 5"/>
            <p:cNvSpPr>
              <a:spLocks noChangeShapeType="1"/>
            </p:cNvSpPr>
            <p:nvPr/>
          </p:nvSpPr>
          <p:spPr bwMode="auto">
            <a:xfrm flipV="1">
              <a:off x="2498725" y="1619250"/>
              <a:ext cx="1714500" cy="1835150"/>
            </a:xfrm>
            <a:prstGeom prst="line">
              <a:avLst/>
            </a:prstGeom>
            <a:noFill/>
            <a:ln w="15875"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sp>
          <p:nvSpPr>
            <p:cNvPr id="20485" name="Line 17"/>
            <p:cNvSpPr>
              <a:spLocks noChangeShapeType="1"/>
            </p:cNvSpPr>
            <p:nvPr/>
          </p:nvSpPr>
          <p:spPr bwMode="auto">
            <a:xfrm flipH="1" flipV="1">
              <a:off x="4902200" y="1612900"/>
              <a:ext cx="1739900" cy="1892300"/>
            </a:xfrm>
            <a:prstGeom prst="line">
              <a:avLst/>
            </a:prstGeom>
            <a:noFill/>
            <a:ln w="15875"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sp>
          <p:nvSpPr>
            <p:cNvPr id="20486" name="Oval 18"/>
            <p:cNvSpPr>
              <a:spLocks noChangeArrowheads="1"/>
            </p:cNvSpPr>
            <p:nvPr/>
          </p:nvSpPr>
          <p:spPr bwMode="auto">
            <a:xfrm>
              <a:off x="6591300" y="34544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20487" name="Freeform 23"/>
            <p:cNvSpPr>
              <a:spLocks/>
            </p:cNvSpPr>
            <p:nvPr/>
          </p:nvSpPr>
          <p:spPr bwMode="auto">
            <a:xfrm rot="2790682">
              <a:off x="2755900" y="2832100"/>
              <a:ext cx="406400" cy="254000"/>
            </a:xfrm>
            <a:custGeom>
              <a:avLst/>
              <a:gdLst>
                <a:gd name="T0" fmla="*/ 2147483647 w 3376"/>
                <a:gd name="T1" fmla="*/ 2147483647 h 1272"/>
                <a:gd name="T2" fmla="*/ 2147483647 w 3376"/>
                <a:gd name="T3" fmla="*/ 0 h 1272"/>
                <a:gd name="T4" fmla="*/ 2147483647 w 3376"/>
                <a:gd name="T5" fmla="*/ 2147483647 h 1272"/>
                <a:gd name="T6" fmla="*/ 2147483647 w 3376"/>
                <a:gd name="T7" fmla="*/ 2147483647 h 1272"/>
                <a:gd name="T8" fmla="*/ 2147483647 w 3376"/>
                <a:gd name="T9" fmla="*/ 2147483647 h 1272"/>
                <a:gd name="T10" fmla="*/ 2147483647 w 3376"/>
                <a:gd name="T11" fmla="*/ 2147483647 h 1272"/>
                <a:gd name="T12" fmla="*/ 2147483647 w 3376"/>
                <a:gd name="T13" fmla="*/ 2147483647 h 1272"/>
                <a:gd name="T14" fmla="*/ 2147483647 w 3376"/>
                <a:gd name="T15" fmla="*/ 2147483647 h 1272"/>
                <a:gd name="T16" fmla="*/ 0 w 3376"/>
                <a:gd name="T17" fmla="*/ 2147483647 h 1272"/>
                <a:gd name="T18" fmla="*/ 2147483647 w 3376"/>
                <a:gd name="T19" fmla="*/ 2147483647 h 12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376"/>
                <a:gd name="T31" fmla="*/ 0 h 1272"/>
                <a:gd name="T32" fmla="*/ 3376 w 3376"/>
                <a:gd name="T33" fmla="*/ 1272 h 127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376" h="1272">
                  <a:moveTo>
                    <a:pt x="16" y="760"/>
                  </a:moveTo>
                  <a:lnTo>
                    <a:pt x="1712" y="0"/>
                  </a:lnTo>
                  <a:lnTo>
                    <a:pt x="3376" y="832"/>
                  </a:lnTo>
                  <a:lnTo>
                    <a:pt x="3360" y="1272"/>
                  </a:lnTo>
                  <a:lnTo>
                    <a:pt x="2104" y="984"/>
                  </a:lnTo>
                  <a:lnTo>
                    <a:pt x="2104" y="864"/>
                  </a:lnTo>
                  <a:lnTo>
                    <a:pt x="1272" y="832"/>
                  </a:lnTo>
                  <a:lnTo>
                    <a:pt x="1264" y="952"/>
                  </a:lnTo>
                  <a:lnTo>
                    <a:pt x="0" y="1168"/>
                  </a:lnTo>
                  <a:lnTo>
                    <a:pt x="16" y="760"/>
                  </a:lnTo>
                  <a:close/>
                </a:path>
              </a:pathLst>
            </a:custGeom>
            <a:solidFill>
              <a:schemeClr val="bg2"/>
            </a:solidFill>
            <a:ln w="9525">
              <a:solidFill>
                <a:schemeClr val="tx1"/>
              </a:solidFill>
              <a:round/>
              <a:headEnd/>
              <a:tailEnd/>
            </a:ln>
            <a:effectLst/>
          </p:spPr>
          <p:txBody>
            <a:bodyPr>
              <a:prstTxWarp prst="textNoShape">
                <a:avLst/>
              </a:prstTxWarp>
            </a:bodyPr>
            <a:lstStyle/>
            <a:p>
              <a:endParaRPr lang="en-US"/>
            </a:p>
          </p:txBody>
        </p:sp>
        <p:cxnSp>
          <p:nvCxnSpPr>
            <p:cNvPr id="17" name="Straight Connector 16"/>
            <p:cNvCxnSpPr/>
            <p:nvPr/>
          </p:nvCxnSpPr>
          <p:spPr>
            <a:xfrm rot="16200000" flipH="1">
              <a:off x="3263900" y="1866900"/>
              <a:ext cx="2603500" cy="12700"/>
            </a:xfrm>
            <a:prstGeom prst="line">
              <a:avLst/>
            </a:prstGeom>
            <a:ln w="12700" cap="flat" cmpd="sng" algn="ctr">
              <a:solidFill>
                <a:schemeClr val="tx1"/>
              </a:solidFill>
              <a:prstDash val="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8" name="Arc 17"/>
            <p:cNvSpPr/>
            <p:nvPr/>
          </p:nvSpPr>
          <p:spPr>
            <a:xfrm>
              <a:off x="4079875" y="1482725"/>
              <a:ext cx="958850" cy="876300"/>
            </a:xfrm>
            <a:prstGeom prst="arc">
              <a:avLst>
                <a:gd name="adj1" fmla="val 12846868"/>
                <a:gd name="adj2" fmla="val 19334323"/>
              </a:avLst>
            </a:prstGeom>
            <a:ln w="1587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20494" name="Line 17"/>
            <p:cNvSpPr>
              <a:spLocks noChangeShapeType="1"/>
            </p:cNvSpPr>
            <p:nvPr/>
          </p:nvSpPr>
          <p:spPr bwMode="auto">
            <a:xfrm flipH="1" flipV="1">
              <a:off x="4572000" y="1252538"/>
              <a:ext cx="322352" cy="35401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20495" name="Line 5"/>
            <p:cNvSpPr>
              <a:spLocks noChangeShapeType="1"/>
            </p:cNvSpPr>
            <p:nvPr/>
          </p:nvSpPr>
          <p:spPr bwMode="auto">
            <a:xfrm flipV="1">
              <a:off x="4213225" y="1262063"/>
              <a:ext cx="347663" cy="355600"/>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34" name="Oval 33"/>
            <p:cNvSpPr/>
            <p:nvPr/>
          </p:nvSpPr>
          <p:spPr>
            <a:xfrm>
              <a:off x="4057650" y="1482725"/>
              <a:ext cx="1012825" cy="1012825"/>
            </a:xfrm>
            <a:prstGeom prst="ellipse">
              <a:avLst/>
            </a:prstGeom>
            <a:noFill/>
            <a:ln w="12700" cap="flat" cmpd="sng" algn="ctr">
              <a:solidFill>
                <a:schemeClr val="tx1"/>
              </a:solidFill>
              <a:prstDash val="dash"/>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5" name="Picture 34" descr="latex-image-1.pdf"/>
            <p:cNvPicPr>
              <a:picLocks noChangeAspect="1"/>
            </p:cNvPicPr>
            <p:nvPr/>
          </p:nvPicPr>
          <p:blipFill>
            <a:blip r:embed="rId3"/>
            <a:stretch>
              <a:fillRect/>
            </a:stretch>
          </p:blipFill>
          <p:spPr>
            <a:xfrm>
              <a:off x="4677996" y="1144465"/>
              <a:ext cx="279400" cy="165100"/>
            </a:xfrm>
            <a:prstGeom prst="rect">
              <a:avLst/>
            </a:prstGeom>
          </p:spPr>
        </p:pic>
        <p:pic>
          <p:nvPicPr>
            <p:cNvPr id="37" name="Picture 36" descr="latex-image-1.pdf"/>
            <p:cNvPicPr>
              <a:picLocks noChangeAspect="1"/>
            </p:cNvPicPr>
            <p:nvPr/>
          </p:nvPicPr>
          <p:blipFill>
            <a:blip r:embed="rId4"/>
            <a:stretch>
              <a:fillRect/>
            </a:stretch>
          </p:blipFill>
          <p:spPr>
            <a:xfrm>
              <a:off x="6713415" y="3582377"/>
              <a:ext cx="520700" cy="177800"/>
            </a:xfrm>
            <a:prstGeom prst="rect">
              <a:avLst/>
            </a:prstGeom>
          </p:spPr>
        </p:pic>
        <p:pic>
          <p:nvPicPr>
            <p:cNvPr id="38" name="Picture 37" descr="latex-image-1.pdf"/>
            <p:cNvPicPr>
              <a:picLocks noChangeAspect="1"/>
            </p:cNvPicPr>
            <p:nvPr/>
          </p:nvPicPr>
          <p:blipFill>
            <a:blip r:embed="rId5"/>
            <a:stretch>
              <a:fillRect/>
            </a:stretch>
          </p:blipFill>
          <p:spPr>
            <a:xfrm>
              <a:off x="2478943" y="3571142"/>
              <a:ext cx="533400" cy="165100"/>
            </a:xfrm>
            <a:prstGeom prst="rect">
              <a:avLst/>
            </a:prstGeom>
          </p:spPr>
        </p:pic>
      </p:grpSp>
      <p:sp>
        <p:nvSpPr>
          <p:cNvPr id="2" name="Title 1"/>
          <p:cNvSpPr>
            <a:spLocks noGrp="1"/>
          </p:cNvSpPr>
          <p:nvPr>
            <p:ph type="title"/>
          </p:nvPr>
        </p:nvSpPr>
        <p:spPr/>
        <p:txBody>
          <a:bodyPr/>
          <a:lstStyle/>
          <a:p>
            <a:r>
              <a:rPr lang="en-US" dirty="0"/>
              <a:t>Fillet Transition</a:t>
            </a:r>
          </a:p>
        </p:txBody>
      </p:sp>
      <p:sp>
        <p:nvSpPr>
          <p:cNvPr id="3" name="TextBox 2"/>
          <p:cNvSpPr txBox="1"/>
          <p:nvPr/>
        </p:nvSpPr>
        <p:spPr>
          <a:xfrm>
            <a:off x="820502" y="1056142"/>
            <a:ext cx="11230447" cy="523220"/>
          </a:xfrm>
          <a:prstGeom prst="rect">
            <a:avLst/>
          </a:prstGeom>
          <a:noFill/>
        </p:spPr>
        <p:txBody>
          <a:bodyPr wrap="none" rtlCol="0">
            <a:spAutoFit/>
          </a:bodyPr>
          <a:lstStyle/>
          <a:p>
            <a:r>
              <a:rPr lang="en-US" sz="2800" dirty="0"/>
              <a:t>Transition between path segments can be smoothed by adding a fillet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Fillet Geometry</a:t>
            </a:r>
          </a:p>
        </p:txBody>
      </p:sp>
      <p:grpSp>
        <p:nvGrpSpPr>
          <p:cNvPr id="11" name="Group 10"/>
          <p:cNvGrpSpPr/>
          <p:nvPr/>
        </p:nvGrpSpPr>
        <p:grpSpPr>
          <a:xfrm>
            <a:off x="2732995" y="1199486"/>
            <a:ext cx="6247230" cy="4641756"/>
            <a:chOff x="2300817" y="2032000"/>
            <a:chExt cx="4588933" cy="3238500"/>
          </a:xfrm>
        </p:grpSpPr>
        <p:sp>
          <p:nvSpPr>
            <p:cNvPr id="48" name="Oval 47"/>
            <p:cNvSpPr/>
            <p:nvPr/>
          </p:nvSpPr>
          <p:spPr>
            <a:xfrm>
              <a:off x="3675005" y="3129976"/>
              <a:ext cx="1856822" cy="1827910"/>
            </a:xfrm>
            <a:prstGeom prst="ellipse">
              <a:avLst/>
            </a:prstGeom>
            <a:noFill/>
            <a:ln w="12700" cap="flat" cmpd="sng" algn="ctr">
              <a:solidFill>
                <a:schemeClr val="tx1"/>
              </a:solidFill>
              <a:prstDash val="dash"/>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483" name="Oval 4"/>
            <p:cNvSpPr>
              <a:spLocks noChangeArrowheads="1"/>
            </p:cNvSpPr>
            <p:nvPr/>
          </p:nvSpPr>
          <p:spPr bwMode="auto">
            <a:xfrm>
              <a:off x="4552950" y="2667000"/>
              <a:ext cx="101600" cy="88900"/>
            </a:xfrm>
            <a:prstGeom prst="ellipse">
              <a:avLst/>
            </a:prstGeom>
            <a:solidFill>
              <a:schemeClr val="tx1"/>
            </a:solidFill>
            <a:ln w="9525">
              <a:solidFill>
                <a:schemeClr val="tx1"/>
              </a:solidFill>
              <a:round/>
              <a:headEnd/>
              <a:tailEnd/>
            </a:ln>
            <a:effectLst/>
          </p:spPr>
          <p:txBody>
            <a:bodyPr wrap="none" anchor="ctr">
              <a:prstTxWarp prst="textNoShape">
                <a:avLst/>
              </a:prstTxWarp>
            </a:bodyPr>
            <a:lstStyle/>
            <a:p>
              <a:endParaRPr lang="en-US"/>
            </a:p>
          </p:txBody>
        </p:sp>
        <p:sp>
          <p:nvSpPr>
            <p:cNvPr id="20484" name="Line 5"/>
            <p:cNvSpPr>
              <a:spLocks noChangeShapeType="1"/>
            </p:cNvSpPr>
            <p:nvPr/>
          </p:nvSpPr>
          <p:spPr bwMode="auto">
            <a:xfrm flipV="1">
              <a:off x="2300817" y="3450166"/>
              <a:ext cx="1600200" cy="1718734"/>
            </a:xfrm>
            <a:prstGeom prst="line">
              <a:avLst/>
            </a:prstGeom>
            <a:noFill/>
            <a:ln w="19050"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sp>
          <p:nvSpPr>
            <p:cNvPr id="20485" name="Line 17"/>
            <p:cNvSpPr>
              <a:spLocks noChangeShapeType="1"/>
            </p:cNvSpPr>
            <p:nvPr/>
          </p:nvSpPr>
          <p:spPr bwMode="auto">
            <a:xfrm flipH="1" flipV="1">
              <a:off x="5255682" y="3399364"/>
              <a:ext cx="1634068" cy="1769535"/>
            </a:xfrm>
            <a:prstGeom prst="line">
              <a:avLst/>
            </a:prstGeom>
            <a:noFill/>
            <a:ln w="19050" cap="flat" cmpd="sng" algn="ctr">
              <a:solidFill>
                <a:schemeClr val="tx1"/>
              </a:solidFill>
              <a:prstDash val="solid"/>
              <a:round/>
              <a:headEnd type="none" w="med" len="med"/>
              <a:tailEnd type="none" w="med" len="med"/>
            </a:ln>
            <a:effectLst/>
          </p:spPr>
          <p:txBody>
            <a:bodyPr>
              <a:prstTxWarp prst="textNoShape">
                <a:avLst/>
              </a:prstTxWarp>
            </a:bodyPr>
            <a:lstStyle/>
            <a:p>
              <a:endParaRPr lang="en-US"/>
            </a:p>
          </p:txBody>
        </p:sp>
        <p:cxnSp>
          <p:nvCxnSpPr>
            <p:cNvPr id="17" name="Straight Connector 16"/>
            <p:cNvCxnSpPr/>
            <p:nvPr/>
          </p:nvCxnSpPr>
          <p:spPr>
            <a:xfrm rot="16200000" flipH="1">
              <a:off x="2978150" y="3644900"/>
              <a:ext cx="3238500" cy="12700"/>
            </a:xfrm>
            <a:prstGeom prst="line">
              <a:avLst/>
            </a:prstGeom>
            <a:ln w="12700" cap="flat" cmpd="sng" algn="ctr">
              <a:solidFill>
                <a:schemeClr val="tx1"/>
              </a:solidFill>
              <a:prstDash val="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8" name="Arc 17"/>
            <p:cNvSpPr/>
            <p:nvPr/>
          </p:nvSpPr>
          <p:spPr>
            <a:xfrm>
              <a:off x="3672418" y="3137225"/>
              <a:ext cx="1854200" cy="1820660"/>
            </a:xfrm>
            <a:prstGeom prst="arc">
              <a:avLst>
                <a:gd name="adj1" fmla="val 13160049"/>
                <a:gd name="adj2" fmla="val 19203551"/>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20494" name="Line 17"/>
            <p:cNvSpPr>
              <a:spLocks noChangeShapeType="1"/>
            </p:cNvSpPr>
            <p:nvPr/>
          </p:nvSpPr>
          <p:spPr bwMode="auto">
            <a:xfrm flipH="1" flipV="1">
              <a:off x="4603749" y="2713037"/>
              <a:ext cx="905933" cy="957262"/>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sp>
          <p:nvSpPr>
            <p:cNvPr id="20495" name="Line 5"/>
            <p:cNvSpPr>
              <a:spLocks noChangeShapeType="1"/>
            </p:cNvSpPr>
            <p:nvPr/>
          </p:nvSpPr>
          <p:spPr bwMode="auto">
            <a:xfrm flipV="1">
              <a:off x="3892550" y="2722563"/>
              <a:ext cx="703263" cy="727604"/>
            </a:xfrm>
            <a:prstGeom prst="line">
              <a:avLst/>
            </a:prstGeom>
            <a:noFill/>
            <a:ln w="9525">
              <a:solidFill>
                <a:schemeClr val="tx1"/>
              </a:solidFill>
              <a:prstDash val="dash"/>
              <a:round/>
              <a:headEnd/>
              <a:tailEnd/>
            </a:ln>
            <a:effectLst/>
          </p:spPr>
          <p:txBody>
            <a:bodyPr>
              <a:prstTxWarp prst="textNoShape">
                <a:avLst/>
              </a:prstTxWarp>
            </a:bodyPr>
            <a:lstStyle/>
            <a:p>
              <a:endParaRPr lang="en-US"/>
            </a:p>
          </p:txBody>
        </p:sp>
        <p:cxnSp>
          <p:nvCxnSpPr>
            <p:cNvPr id="22" name="Straight Connector 21"/>
            <p:cNvCxnSpPr/>
            <p:nvPr/>
          </p:nvCxnSpPr>
          <p:spPr>
            <a:xfrm flipV="1">
              <a:off x="4612217" y="3467100"/>
              <a:ext cx="719666" cy="58420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a:endCxn id="18" idx="0"/>
            </p:cNvCxnSpPr>
            <p:nvPr/>
          </p:nvCxnSpPr>
          <p:spPr>
            <a:xfrm rot="10800000">
              <a:off x="3887739" y="3464262"/>
              <a:ext cx="724487" cy="56620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7" name="Left Brace 26"/>
            <p:cNvSpPr/>
            <p:nvPr/>
          </p:nvSpPr>
          <p:spPr>
            <a:xfrm rot="8298739">
              <a:off x="5003847" y="2533869"/>
              <a:ext cx="165005" cy="985928"/>
            </a:xfrm>
            <a:prstGeom prst="leftBrac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Left Brace 27"/>
            <p:cNvSpPr/>
            <p:nvPr/>
          </p:nvSpPr>
          <p:spPr>
            <a:xfrm rot="10800000" flipH="1">
              <a:off x="3007468" y="2701981"/>
              <a:ext cx="154832" cy="1323918"/>
            </a:xfrm>
            <a:prstGeom prst="leftBrac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a:p>
              <a:pPr algn="ctr"/>
              <a:endParaRPr lang="en-US" dirty="0"/>
            </a:p>
          </p:txBody>
        </p:sp>
        <p:sp>
          <p:nvSpPr>
            <p:cNvPr id="32" name="Left Brace 31"/>
            <p:cNvSpPr/>
            <p:nvPr/>
          </p:nvSpPr>
          <p:spPr>
            <a:xfrm rot="10800000" flipH="1">
              <a:off x="4121149" y="2708330"/>
              <a:ext cx="140677" cy="422707"/>
            </a:xfrm>
            <a:prstGeom prst="leftBrac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a:p>
              <a:pPr algn="ctr"/>
              <a:endParaRPr lang="en-US" dirty="0"/>
            </a:p>
          </p:txBody>
        </p:sp>
        <p:cxnSp>
          <p:nvCxnSpPr>
            <p:cNvPr id="34" name="Straight Connector 33"/>
            <p:cNvCxnSpPr>
              <a:stCxn id="28" idx="0"/>
            </p:cNvCxnSpPr>
            <p:nvPr/>
          </p:nvCxnSpPr>
          <p:spPr>
            <a:xfrm rot="16200000" flipH="1">
              <a:off x="3876674" y="3311524"/>
              <a:ext cx="19051" cy="1447800"/>
            </a:xfrm>
            <a:prstGeom prst="line">
              <a:avLst/>
            </a:prstGeom>
            <a:ln w="12700" cmpd="sng">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a:stCxn id="28" idx="2"/>
            </p:cNvCxnSpPr>
            <p:nvPr/>
          </p:nvCxnSpPr>
          <p:spPr>
            <a:xfrm rot="16200000" flipH="1">
              <a:off x="3871940" y="1992341"/>
              <a:ext cx="3119" cy="1422398"/>
            </a:xfrm>
            <a:prstGeom prst="line">
              <a:avLst/>
            </a:prstGeom>
            <a:ln w="12700" cmpd="sng">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rot="16200000" flipH="1">
              <a:off x="4422530" y="2961544"/>
              <a:ext cx="2" cy="342900"/>
            </a:xfrm>
            <a:prstGeom prst="line">
              <a:avLst/>
            </a:prstGeom>
            <a:ln w="12700" cmpd="sng">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sp>
          <p:nvSpPr>
            <p:cNvPr id="40" name="Arc 39"/>
            <p:cNvSpPr/>
            <p:nvPr/>
          </p:nvSpPr>
          <p:spPr>
            <a:xfrm>
              <a:off x="3968750" y="2736850"/>
              <a:ext cx="1238250" cy="717550"/>
            </a:xfrm>
            <a:prstGeom prst="arc">
              <a:avLst>
                <a:gd name="adj1" fmla="val 1060033"/>
                <a:gd name="adj2" fmla="val 9667086"/>
              </a:avLst>
            </a:prstGeom>
            <a:ln w="12700" cmpd="sng">
              <a:solidFill>
                <a:schemeClr val="tx1"/>
              </a:solidFill>
              <a:prstDash val="sysDot"/>
              <a:headEnd type="triangle" w="sm" len="lg"/>
              <a:tailEnd type="triangle" w="sm"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46" name="Picture 45" descr="latex-image-1.pdf"/>
            <p:cNvPicPr>
              <a:picLocks noChangeAspect="1"/>
            </p:cNvPicPr>
            <p:nvPr/>
          </p:nvPicPr>
          <p:blipFill>
            <a:blip r:embed="rId3"/>
            <a:stretch>
              <a:fillRect/>
            </a:stretch>
          </p:blipFill>
          <p:spPr>
            <a:xfrm>
              <a:off x="4997450" y="3816350"/>
              <a:ext cx="190500" cy="165100"/>
            </a:xfrm>
            <a:prstGeom prst="rect">
              <a:avLst/>
            </a:prstGeom>
            <a:effectLst/>
          </p:spPr>
        </p:pic>
        <p:pic>
          <p:nvPicPr>
            <p:cNvPr id="52" name="Picture 51" descr="latex-image-1.pdf"/>
            <p:cNvPicPr>
              <a:picLocks noChangeAspect="1"/>
            </p:cNvPicPr>
            <p:nvPr/>
          </p:nvPicPr>
          <p:blipFill>
            <a:blip r:embed="rId4"/>
            <a:stretch>
              <a:fillRect/>
            </a:stretch>
          </p:blipFill>
          <p:spPr>
            <a:xfrm>
              <a:off x="4232828" y="2448571"/>
              <a:ext cx="279400" cy="165100"/>
            </a:xfrm>
            <a:prstGeom prst="rect">
              <a:avLst/>
            </a:prstGeom>
          </p:spPr>
        </p:pic>
        <p:pic>
          <p:nvPicPr>
            <p:cNvPr id="31" name="Picture 30" descr="latex-image-1.pdf"/>
            <p:cNvPicPr>
              <a:picLocks noChangeAspect="1"/>
            </p:cNvPicPr>
            <p:nvPr/>
          </p:nvPicPr>
          <p:blipFill>
            <a:blip r:embed="rId5"/>
            <a:stretch>
              <a:fillRect/>
            </a:stretch>
          </p:blipFill>
          <p:spPr>
            <a:xfrm>
              <a:off x="2451692" y="3083342"/>
              <a:ext cx="431800" cy="495300"/>
            </a:xfrm>
            <a:prstGeom prst="rect">
              <a:avLst/>
            </a:prstGeom>
          </p:spPr>
        </p:pic>
        <p:pic>
          <p:nvPicPr>
            <p:cNvPr id="33" name="Picture 32" descr="latex-image-1.pdf"/>
            <p:cNvPicPr>
              <a:picLocks noChangeAspect="1"/>
            </p:cNvPicPr>
            <p:nvPr/>
          </p:nvPicPr>
          <p:blipFill>
            <a:blip r:embed="rId6"/>
            <a:stretch>
              <a:fillRect/>
            </a:stretch>
          </p:blipFill>
          <p:spPr>
            <a:xfrm>
              <a:off x="3199681" y="2787650"/>
              <a:ext cx="850900" cy="495300"/>
            </a:xfrm>
            <a:prstGeom prst="rect">
              <a:avLst/>
            </a:prstGeom>
          </p:spPr>
        </p:pic>
        <p:pic>
          <p:nvPicPr>
            <p:cNvPr id="35" name="Picture 34" descr="latex-image-1.pdf"/>
            <p:cNvPicPr>
              <a:picLocks noChangeAspect="1"/>
            </p:cNvPicPr>
            <p:nvPr/>
          </p:nvPicPr>
          <p:blipFill>
            <a:blip r:embed="rId7"/>
            <a:stretch>
              <a:fillRect/>
            </a:stretch>
          </p:blipFill>
          <p:spPr>
            <a:xfrm>
              <a:off x="4348311" y="3538387"/>
              <a:ext cx="101600" cy="139700"/>
            </a:xfrm>
            <a:prstGeom prst="rect">
              <a:avLst/>
            </a:prstGeom>
          </p:spPr>
        </p:pic>
        <p:pic>
          <p:nvPicPr>
            <p:cNvPr id="6" name="Picture 5"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239651" y="2506705"/>
              <a:ext cx="469900" cy="495300"/>
            </a:xfrm>
            <a:prstGeom prst="rect">
              <a:avLst/>
            </a:prstGeom>
          </p:spPr>
        </p:pic>
      </p:gr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USEAMSFONTS" val="1"/>
  <p:tag name="EMBEDFONTS" val="0"/>
  <p:tag name="USEBOLDAMS" val="0"/>
  <p:tag name="DEFAULTDISPLAYSOURCE" val="\documentclass{slides}&#10;\usepackage{amsmath,amssymb,amstext}&#10;\usepackage{keyval,times}&#10;\pagestyle{empty}&#10;\begin{document}&#10;&#10;\end{document}&#10;"/>
  <p:tag name="TEX2PS" val="latex $(base).tex; dvips -D $(res) -E -o $(base).ps $(base).dvi"/>
  <p:tag name="EXTERNALEDITCOMMAND" val="notepad %"/>
  <p:tag name="GHOSTSCRIPTCOMMAND" val="gswin32c"/>
  <p:tag name="DEFAULTBITMAP" val="pngmono"/>
  <p:tag name="DEFAULTBLEND" val="0"/>
  <p:tag name="DEFAULTTRANSPARENT" val="0"/>
  <p:tag name="DEFAULTWORKAROUNDTRANSPARENCYBUG" val="0"/>
  <p:tag name="DEFAULTRESOLUTION" val="1200"/>
  <p:tag name="DEFAULTMAGNIFICATION" val="2000"/>
  <p:tag name="DEFAULTWORDWRAP" val="0"/>
  <p:tag name="DEFAULTFONTSIZE" val="10"/>
  <p:tag name="DEFAULTWIDTH" val="349"/>
  <p:tag name="DEFAULTHEIGHT" val="368"/>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w="12700" cmpd="sng">
          <a:solidFill>
            <a:schemeClr val="tx1"/>
          </a:solidFill>
          <a:tailEnd type="stealth"/>
        </a:ln>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90691</TotalTime>
  <Words>5905</Words>
  <Application>Microsoft Macintosh PowerPoint</Application>
  <PresentationFormat>Widescreen</PresentationFormat>
  <Paragraphs>542</Paragraphs>
  <Slides>47</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Calibri</vt:lpstr>
      <vt:lpstr>Cambria</vt:lpstr>
      <vt:lpstr>Tahoma</vt:lpstr>
      <vt:lpstr>Default Design</vt:lpstr>
      <vt:lpstr>Chapter 11</vt:lpstr>
      <vt:lpstr>Control Architecture</vt:lpstr>
      <vt:lpstr>Path Definition</vt:lpstr>
      <vt:lpstr>Waypoint Switching</vt:lpstr>
      <vt:lpstr>Waypoint Switching</vt:lpstr>
      <vt:lpstr>Waypoint Following</vt:lpstr>
      <vt:lpstr>Waypoint Following Results</vt:lpstr>
      <vt:lpstr>Fillet Transition</vt:lpstr>
      <vt:lpstr>Fillet Geometry</vt:lpstr>
      <vt:lpstr>Fillet Smoothing Half Planes</vt:lpstr>
      <vt:lpstr>Waypoint Following with Fillets</vt:lpstr>
      <vt:lpstr>Waypoint Following with Fillets</vt:lpstr>
      <vt:lpstr>Fillet Path Length</vt:lpstr>
      <vt:lpstr>Dubins Paths</vt:lpstr>
      <vt:lpstr>Dubins path is defined as shortest of four cases</vt:lpstr>
      <vt:lpstr>Path Length Preliminaries</vt:lpstr>
      <vt:lpstr>Path Length Preliminaries</vt:lpstr>
      <vt:lpstr>Alternative Viewpoint</vt:lpstr>
      <vt:lpstr>Alternative Viewpoint</vt:lpstr>
      <vt:lpstr>Dubins Case I: R-S-R</vt:lpstr>
      <vt:lpstr>Dubins Case II: R-S-L</vt:lpstr>
      <vt:lpstr>Dubins Case III: L-S-R</vt:lpstr>
      <vt:lpstr>Dubins Case IV: L-S-L</vt:lpstr>
      <vt:lpstr>Dubins Path Half-plane Switching</vt:lpstr>
      <vt:lpstr>Dubins Path Parameters Algorithm</vt:lpstr>
      <vt:lpstr>Dubins Path Following Algorithm</vt:lpstr>
      <vt:lpstr>Dubins Path Following 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Dubins Airplane Model</vt:lpstr>
      <vt:lpstr>3D Vector Field Path Following</vt:lpstr>
      <vt:lpstr>3D Vector Field Path Following</vt:lpstr>
      <vt:lpstr>3D Vector Field Path Following</vt:lpstr>
      <vt:lpstr>3D Vector Field – Straight Line path</vt:lpstr>
      <vt:lpstr>3D Vector Field – Helical Path</vt:lpstr>
      <vt:lpstr>Dubins Airplane Paths</vt:lpstr>
      <vt:lpstr>Low Altitude Dubins Airplane Paths</vt:lpstr>
      <vt:lpstr>High Altitude Dubins Airplane Paths</vt:lpstr>
      <vt:lpstr>Medium Altitude Dubins Airplane Paths</vt:lpstr>
      <vt:lpstr>Medium Altitude Dubins Airplane Paths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Randy Beard</dc:creator>
  <cp:lastModifiedBy>Randal W Beard</cp:lastModifiedBy>
  <cp:revision>279</cp:revision>
  <cp:lastPrinted>2020-03-27T19:09:42Z</cp:lastPrinted>
  <dcterms:created xsi:type="dcterms:W3CDTF">2011-02-07T23:18:16Z</dcterms:created>
  <dcterms:modified xsi:type="dcterms:W3CDTF">2024-04-01T15:00:08Z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